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7"/>
  </p:notesMasterIdLst>
  <p:sldIdLst>
    <p:sldId id="282" r:id="rId2"/>
    <p:sldId id="256" r:id="rId3"/>
    <p:sldId id="28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9" r:id="rId24"/>
    <p:sldId id="280" r:id="rId25"/>
    <p:sldId id="292" r:id="rId26"/>
  </p:sldIdLst>
  <p:sldSz cx="9144000" cy="5143500" type="screen16x9"/>
  <p:notesSz cx="6858000" cy="9144000"/>
  <p:embeddedFontLst>
    <p:embeddedFont>
      <p:font typeface="Bebas Neue" panose="020B0606020202050201" pitchFamily="34" charset="77"/>
      <p:regular r:id="rId28"/>
    </p:embeddedFont>
    <p:embeddedFont>
      <p:font typeface="Oswald" pitchFamily="2" charset="77"/>
      <p:regular r:id="rId29"/>
      <p:bold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56BF02-08DB-49D2-A004-4852DEDC31DF}" v="62" dt="2022-10-11T11:07:40.0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09"/>
  </p:normalViewPr>
  <p:slideViewPr>
    <p:cSldViewPr snapToGrid="0">
      <p:cViewPr varScale="1">
        <p:scale>
          <a:sx n="124" d="100"/>
          <a:sy n="124" d="100"/>
        </p:scale>
        <p:origin x="1184"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348c66b638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1348c66b638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348c66b638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348c66b638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348c66b638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348c66b638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348c66b638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348c66b638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348c66b638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348c66b638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348c66b638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348c66b638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348c66b638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1348c66b638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1348c66b638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1348c66b638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348c66b638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348c66b638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348c66b638_0_2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1348c66b638_0_2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348c66b638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348c66b63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1348c66b638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1348c66b638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1348c66b638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1348c66b638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348c66b638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348c66b638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348c66b638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348c66b638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348c66b638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348c66b638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348c66b638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348c66b638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348c66b638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348c66b638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348c66b638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348c66b638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348c66b638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348c66b638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348c66b638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348c66b638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1">
          <a:blip r:embed="rId13">
            <a:alphaModFix amt="29456"/>
            <a:lum/>
          </a:blip>
          <a:srcRect/>
          <a:stretch>
            <a:fillRect t="-17000" b="-17000"/>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coe.int/en/web/european-youth-foundation" TargetMode="External"/><Relationship Id="rId7" Type="http://schemas.openxmlformats.org/officeDocument/2006/relationships/image" Target="../media/image7.jpeg"/><Relationship Id="rId2" Type="http://schemas.openxmlformats.org/officeDocument/2006/relationships/hyperlink" Target="https://mouththatroars.com/" TargetMode="Externa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hyperlink" Target="https://www.instagram.com/mouth_that_roar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wSXvcveNSTQ?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MMG7cg5Zjm8"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9FC07-DE06-81B3-EB8B-B7D2ECBF2ADD}"/>
              </a:ext>
            </a:extLst>
          </p:cNvPr>
          <p:cNvSpPr>
            <a:spLocks noGrp="1"/>
          </p:cNvSpPr>
          <p:nvPr>
            <p:ph type="title"/>
          </p:nvPr>
        </p:nvSpPr>
        <p:spPr/>
        <p:txBody>
          <a:bodyPr>
            <a:normAutofit fontScale="90000"/>
          </a:bodyPr>
          <a:lstStyle/>
          <a:p>
            <a:r>
              <a:rPr lang="en-GB" sz="6600" b="1" dirty="0"/>
              <a:t>“Be The Change”</a:t>
            </a:r>
            <a:br>
              <a:rPr lang="en-GB" b="1" dirty="0"/>
            </a:br>
            <a:r>
              <a:rPr lang="en-GB" sz="2000" b="1" dirty="0"/>
              <a:t>Democracy Education Programme</a:t>
            </a:r>
            <a:br>
              <a:rPr lang="en-GB" sz="2000" b="1" dirty="0"/>
            </a:br>
            <a:r>
              <a:rPr lang="en-GB" sz="2000" b="1" dirty="0">
                <a:latin typeface="Times New Roman" panose="02020603050405020304" pitchFamily="18" charset="0"/>
                <a:cs typeface="Times New Roman" panose="02020603050405020304" pitchFamily="18" charset="0"/>
              </a:rPr>
              <a:t>©</a:t>
            </a:r>
            <a:r>
              <a:rPr lang="en-GB" sz="1500" b="1" dirty="0"/>
              <a:t>Mouth That Roars, 2022</a:t>
            </a:r>
          </a:p>
        </p:txBody>
      </p:sp>
    </p:spTree>
    <p:extLst>
      <p:ext uri="{BB962C8B-B14F-4D97-AF65-F5344CB8AC3E}">
        <p14:creationId xmlns:p14="http://schemas.microsoft.com/office/powerpoint/2010/main" val="1773738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Google Shape;11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chemeClr val="lt1"/>
                </a:solidFill>
                <a:latin typeface="Bebas Neue"/>
                <a:ea typeface="Bebas Neue"/>
                <a:cs typeface="Bebas Neue"/>
                <a:sym typeface="Bebas Neue"/>
              </a:rPr>
              <a:t>WHAT IS HAPPENING IN YEMEN? </a:t>
            </a:r>
            <a:endParaRPr>
              <a:solidFill>
                <a:schemeClr val="lt1"/>
              </a:solidFill>
              <a:latin typeface="Bebas Neue"/>
              <a:ea typeface="Bebas Neue"/>
              <a:cs typeface="Bebas Neue"/>
              <a:sym typeface="Bebas Neue"/>
            </a:endParaRPr>
          </a:p>
        </p:txBody>
      </p:sp>
      <p:sp>
        <p:nvSpPr>
          <p:cNvPr id="113" name="Google Shape;11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565150" lvl="0" indent="-514350" algn="l" rtl="0">
              <a:spcBef>
                <a:spcPts val="0"/>
              </a:spcBef>
              <a:spcAft>
                <a:spcPts val="0"/>
              </a:spcAft>
              <a:buClr>
                <a:schemeClr val="lt1"/>
              </a:buClr>
              <a:buSzPts val="2800"/>
              <a:buFont typeface="+mj-lt"/>
              <a:buAutoNum type="alphaUcPeriod"/>
            </a:pPr>
            <a:r>
              <a:rPr lang="en-GB" sz="2700" dirty="0">
                <a:solidFill>
                  <a:schemeClr val="lt1"/>
                </a:solidFill>
                <a:latin typeface="Bebas Neue"/>
                <a:ea typeface="Bebas Neue"/>
                <a:cs typeface="Bebas Neue"/>
                <a:sym typeface="Bebas Neue"/>
              </a:rPr>
              <a:t>NOTHING </a:t>
            </a:r>
            <a:endParaRPr sz="2700" dirty="0">
              <a:solidFill>
                <a:schemeClr val="lt1"/>
              </a:solidFill>
              <a:latin typeface="Bebas Neue"/>
              <a:ea typeface="Bebas Neue"/>
              <a:cs typeface="Bebas Neue"/>
              <a:sym typeface="Bebas Neue"/>
            </a:endParaRPr>
          </a:p>
          <a:p>
            <a:pPr marL="596900" lvl="0" indent="-514350" algn="l" rtl="0">
              <a:spcBef>
                <a:spcPts val="0"/>
              </a:spcBef>
              <a:spcAft>
                <a:spcPts val="0"/>
              </a:spcAft>
              <a:buClr>
                <a:schemeClr val="lt1"/>
              </a:buClr>
              <a:buSzPts val="2300"/>
              <a:buFont typeface="+mj-lt"/>
              <a:buAutoNum type="alphaUcPeriod"/>
            </a:pPr>
            <a:r>
              <a:rPr lang="en-GB" sz="2700" dirty="0">
                <a:solidFill>
                  <a:schemeClr val="lt1"/>
                </a:solidFill>
                <a:latin typeface="Bebas Neue"/>
                <a:ea typeface="Bebas Neue"/>
                <a:cs typeface="Bebas Neue"/>
                <a:sym typeface="Bebas Neue"/>
              </a:rPr>
              <a:t>TAKING OVER OTHER COUNTRIES AND COLONIZING </a:t>
            </a:r>
            <a:endParaRPr sz="2700" dirty="0">
              <a:solidFill>
                <a:schemeClr val="lt1"/>
              </a:solidFill>
              <a:latin typeface="Bebas Neue"/>
              <a:ea typeface="Bebas Neue"/>
              <a:cs typeface="Bebas Neue"/>
              <a:sym typeface="Bebas Neue"/>
            </a:endParaRPr>
          </a:p>
          <a:p>
            <a:pPr marL="596900" lvl="0" indent="-514350" algn="l" rtl="0">
              <a:spcBef>
                <a:spcPts val="0"/>
              </a:spcBef>
              <a:spcAft>
                <a:spcPts val="0"/>
              </a:spcAft>
              <a:buClr>
                <a:schemeClr val="lt1"/>
              </a:buClr>
              <a:buSzPts val="2300"/>
              <a:buFont typeface="+mj-lt"/>
              <a:buAutoNum type="alphaUcPeriod"/>
            </a:pPr>
            <a:r>
              <a:rPr lang="en-GB" sz="2700" dirty="0">
                <a:solidFill>
                  <a:schemeClr val="lt1"/>
                </a:solidFill>
                <a:latin typeface="Bebas Neue"/>
                <a:ea typeface="Bebas Neue"/>
                <a:cs typeface="Bebas Neue"/>
                <a:sym typeface="Bebas Neue"/>
              </a:rPr>
              <a:t>WAR AND COUNTRYWIDE DEVASTATION </a:t>
            </a:r>
            <a:endParaRPr sz="2700" dirty="0">
              <a:solidFill>
                <a:schemeClr val="lt1"/>
              </a:solidFill>
              <a:latin typeface="Bebas Neue"/>
              <a:ea typeface="Bebas Neue"/>
              <a:cs typeface="Bebas Neue"/>
              <a:sym typeface="Bebas Neue"/>
            </a:endParaRPr>
          </a:p>
          <a:p>
            <a:pPr marL="596900" lvl="0" indent="-514350" algn="l" rtl="0">
              <a:spcBef>
                <a:spcPts val="0"/>
              </a:spcBef>
              <a:spcAft>
                <a:spcPts val="0"/>
              </a:spcAft>
              <a:buClr>
                <a:schemeClr val="lt1"/>
              </a:buClr>
              <a:buSzPts val="2300"/>
              <a:buFont typeface="+mj-lt"/>
              <a:buAutoNum type="alphaUcPeriod"/>
            </a:pPr>
            <a:r>
              <a:rPr lang="en-GB" sz="2700" dirty="0">
                <a:solidFill>
                  <a:schemeClr val="lt1"/>
                </a:solidFill>
                <a:latin typeface="Bebas Neue"/>
                <a:ea typeface="Bebas Neue"/>
                <a:cs typeface="Bebas Neue"/>
                <a:sym typeface="Bebas Neue"/>
              </a:rPr>
              <a:t>IT IS SPLITTING INTO NEW COUNTRIES </a:t>
            </a:r>
            <a:endParaRPr sz="2700"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9" name="Google Shape;11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dirty="0">
                <a:solidFill>
                  <a:schemeClr val="lt1"/>
                </a:solidFill>
                <a:latin typeface="Bebas Neue"/>
                <a:ea typeface="Bebas Neue"/>
                <a:cs typeface="Bebas Neue"/>
                <a:sym typeface="Bebas Neue"/>
              </a:rPr>
              <a:t>WHAT IS HAPPENING IN YEMEN? </a:t>
            </a:r>
            <a:endParaRPr dirty="0">
              <a:solidFill>
                <a:schemeClr val="lt1"/>
              </a:solidFill>
              <a:latin typeface="Bebas Neue"/>
              <a:ea typeface="Bebas Neue"/>
              <a:cs typeface="Bebas Neue"/>
              <a:sym typeface="Bebas Neue"/>
            </a:endParaRPr>
          </a:p>
        </p:txBody>
      </p:sp>
      <p:sp>
        <p:nvSpPr>
          <p:cNvPr id="120" name="Google Shape;120;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20000"/>
          </a:bodyPr>
          <a:lstStyle/>
          <a:p>
            <a:pPr marL="0" indent="0">
              <a:buClr>
                <a:srgbClr val="FFFF00"/>
              </a:buClr>
              <a:buSzPct val="70000"/>
              <a:buNone/>
            </a:pPr>
            <a:r>
              <a:rPr lang="en-GB" sz="4100" dirty="0">
                <a:solidFill>
                  <a:srgbClr val="FFFF00"/>
                </a:solidFill>
                <a:latin typeface="Bebas Neue"/>
                <a:ea typeface="Bebas Neue"/>
                <a:cs typeface="Bebas Neue"/>
                <a:sym typeface="Bebas Neue"/>
              </a:rPr>
              <a:t>c. WAR AND COUNTRYWIDE DEVASTATION </a:t>
            </a:r>
          </a:p>
          <a:p>
            <a:pPr marL="0" lvl="0" indent="0" algn="l" rtl="0">
              <a:spcBef>
                <a:spcPts val="0"/>
              </a:spcBef>
              <a:spcAft>
                <a:spcPts val="0"/>
              </a:spcAft>
              <a:buClr>
                <a:srgbClr val="FFFF00"/>
              </a:buClr>
              <a:buSzPct val="70000"/>
              <a:buNone/>
            </a:pPr>
            <a:endParaRPr lang="en-GB" sz="2200" dirty="0">
              <a:solidFill>
                <a:schemeClr val="bg1"/>
              </a:solidFill>
              <a:latin typeface="Bebas Neue"/>
              <a:ea typeface="Bebas Neue"/>
              <a:cs typeface="Bebas Neue"/>
              <a:sym typeface="Bebas Neue"/>
            </a:endParaRPr>
          </a:p>
          <a:p>
            <a:pPr marL="0" lvl="0" indent="0" algn="l" rtl="0">
              <a:spcBef>
                <a:spcPts val="0"/>
              </a:spcBef>
              <a:spcAft>
                <a:spcPts val="0"/>
              </a:spcAft>
              <a:buClr>
                <a:srgbClr val="FFFF00"/>
              </a:buClr>
              <a:buSzPct val="70000"/>
              <a:buNone/>
            </a:pPr>
            <a:r>
              <a:rPr lang="en-GB" sz="2400" dirty="0">
                <a:solidFill>
                  <a:schemeClr val="bg1"/>
                </a:solidFill>
                <a:latin typeface="Bebas Neue"/>
                <a:ea typeface="Bebas Neue"/>
                <a:cs typeface="Bebas Neue"/>
                <a:sym typeface="Bebas Neue"/>
              </a:rPr>
              <a:t>The people of Yemen are experiencing one of the world’s worst humanitarian crises. The conflict between a Saudi-led coalition of Gulf countries and the Government of Yemen against the Ansar-Allah movement (also known as the Houthis), which escalated in March 2015, has so far caused more than 12,000 civilian deaths. Nearly four million people have been forced to flee their homes due to bombing and fighting.</a:t>
            </a:r>
            <a:endParaRPr sz="2400" dirty="0">
              <a:solidFill>
                <a:schemeClr val="bg1"/>
              </a:solidFill>
              <a:latin typeface="Bebas Neue"/>
              <a:ea typeface="Bebas Neue"/>
              <a:cs typeface="Bebas Neue"/>
              <a:sym typeface="Bebas Neue"/>
            </a:endParaRPr>
          </a:p>
          <a:p>
            <a:pPr marL="0" lvl="0" indent="0" algn="l" rtl="0">
              <a:spcBef>
                <a:spcPts val="1200"/>
              </a:spcBef>
              <a:spcAft>
                <a:spcPts val="0"/>
              </a:spcAft>
              <a:buNone/>
            </a:pPr>
            <a:r>
              <a:rPr lang="en-GB" sz="2400" dirty="0">
                <a:solidFill>
                  <a:schemeClr val="bg1"/>
                </a:solidFill>
                <a:latin typeface="Bebas Neue"/>
                <a:ea typeface="Bebas Neue"/>
                <a:cs typeface="Bebas Neue"/>
                <a:sym typeface="Bebas Neue"/>
              </a:rPr>
              <a:t>80% of Yemen’s population – need emergency aid, the greatest number</a:t>
            </a:r>
          </a:p>
          <a:p>
            <a:pPr marL="0" lvl="0" indent="0" algn="l" rtl="0">
              <a:spcBef>
                <a:spcPts val="1200"/>
              </a:spcBef>
              <a:spcAft>
                <a:spcPts val="0"/>
              </a:spcAft>
              <a:buNone/>
            </a:pPr>
            <a:r>
              <a:rPr lang="en-GB" sz="2400" dirty="0">
                <a:solidFill>
                  <a:schemeClr val="bg1"/>
                </a:solidFill>
                <a:latin typeface="Bebas Neue"/>
                <a:ea typeface="Bebas Neue"/>
                <a:cs typeface="Bebas Neue"/>
                <a:sym typeface="Bebas Neue"/>
              </a:rPr>
              <a:t>in any country in the world at the moment </a:t>
            </a:r>
            <a:endParaRPr sz="2400" dirty="0">
              <a:solidFill>
                <a:schemeClr val="bg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9" name="Google Shape;129;p23"/>
          <p:cNvSpPr txBox="1">
            <a:spLocks noGrp="1"/>
          </p:cNvSpPr>
          <p:nvPr>
            <p:ph type="body" idx="1"/>
          </p:nvPr>
        </p:nvSpPr>
        <p:spPr>
          <a:xfrm>
            <a:off x="311700" y="431180"/>
            <a:ext cx="8520600" cy="4137695"/>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sz="2700" dirty="0">
                <a:solidFill>
                  <a:schemeClr val="lt1"/>
                </a:solidFill>
                <a:latin typeface="Bebas Neue"/>
                <a:ea typeface="Bebas Neue"/>
                <a:cs typeface="Bebas Neue"/>
                <a:sym typeface="Bebas Neue"/>
              </a:rPr>
              <a:t>Discuss Why the crisis in Yemen isn’t being talked about as much as the crisis in </a:t>
            </a:r>
            <a:r>
              <a:rPr lang="en-GB" sz="2700" dirty="0" err="1">
                <a:solidFill>
                  <a:schemeClr val="lt1"/>
                </a:solidFill>
                <a:latin typeface="Bebas Neue"/>
                <a:ea typeface="Bebas Neue"/>
                <a:cs typeface="Bebas Neue"/>
                <a:sym typeface="Bebas Neue"/>
              </a:rPr>
              <a:t>ukraine</a:t>
            </a:r>
            <a:r>
              <a:rPr lang="en-GB" sz="2700" dirty="0">
                <a:solidFill>
                  <a:schemeClr val="lt1"/>
                </a:solidFill>
                <a:latin typeface="Bebas Neue"/>
                <a:ea typeface="Bebas Neue"/>
                <a:cs typeface="Bebas Neue"/>
                <a:sym typeface="Bebas Neue"/>
              </a:rPr>
              <a:t>? how many of you knew about what’s happening in Yemen?</a:t>
            </a:r>
            <a:endParaRPr sz="3308"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7" name="Google Shape;137;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200"/>
              </a:spcAft>
              <a:buClr>
                <a:schemeClr val="dk1"/>
              </a:buClr>
              <a:buSzPts val="990"/>
              <a:buFont typeface="Arial"/>
              <a:buNone/>
            </a:pPr>
            <a:r>
              <a:rPr lang="en-GB" sz="2500" dirty="0">
                <a:solidFill>
                  <a:schemeClr val="lt1"/>
                </a:solidFill>
                <a:latin typeface="Bebas Neue"/>
                <a:ea typeface="Bebas Neue"/>
                <a:cs typeface="Bebas Neue"/>
                <a:sym typeface="Bebas Neue"/>
              </a:rPr>
              <a:t>Why do you think the crisis in Yemen isn’t talked about as much as the crisis in Ukraine ? </a:t>
            </a:r>
            <a:endParaRPr sz="2500" dirty="0">
              <a:solidFill>
                <a:schemeClr val="lt1"/>
              </a:solidFill>
              <a:latin typeface="Bebas Neue"/>
              <a:ea typeface="Bebas Neue"/>
              <a:cs typeface="Bebas Neue"/>
              <a:sym typeface="Bebas Neue"/>
            </a:endParaRPr>
          </a:p>
        </p:txBody>
      </p:sp>
      <p:sp>
        <p:nvSpPr>
          <p:cNvPr id="138" name="Google Shape;138;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GB" sz="3300" dirty="0">
                <a:solidFill>
                  <a:schemeClr val="lt1"/>
                </a:solidFill>
                <a:latin typeface="Bebas Neue"/>
                <a:ea typeface="Bebas Neue"/>
                <a:cs typeface="Bebas Neue"/>
                <a:sym typeface="Bebas Neue"/>
              </a:rPr>
              <a:t>Racism ? western media bias ?</a:t>
            </a:r>
            <a:endParaRPr sz="330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6" name="Google Shape;146;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200"/>
              </a:spcAft>
              <a:buSzPts val="990"/>
              <a:buNone/>
            </a:pPr>
            <a:r>
              <a:rPr lang="en-GB" sz="2500" dirty="0">
                <a:solidFill>
                  <a:schemeClr val="lt1"/>
                </a:solidFill>
                <a:latin typeface="Bebas Neue"/>
                <a:ea typeface="Bebas Neue"/>
                <a:cs typeface="Bebas Neue"/>
                <a:sym typeface="Bebas Neue"/>
              </a:rPr>
              <a:t>Which country takes in the highest percentage of refugees ? </a:t>
            </a:r>
            <a:endParaRPr sz="2500" dirty="0">
              <a:solidFill>
                <a:schemeClr val="lt1"/>
              </a:solidFill>
              <a:latin typeface="Bebas Neue"/>
              <a:ea typeface="Bebas Neue"/>
              <a:cs typeface="Bebas Neue"/>
              <a:sym typeface="Bebas Neue"/>
            </a:endParaRPr>
          </a:p>
        </p:txBody>
      </p:sp>
      <p:sp>
        <p:nvSpPr>
          <p:cNvPr id="147" name="Google Shape;147;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87647" algn="l" rtl="0">
              <a:spcBef>
                <a:spcPts val="0"/>
              </a:spcBef>
              <a:spcAft>
                <a:spcPts val="0"/>
              </a:spcAft>
              <a:buClr>
                <a:schemeClr val="lt1"/>
              </a:buClr>
              <a:buSzPct val="100000"/>
              <a:buFont typeface="Bebas Neue"/>
              <a:buAutoNum type="alphaLcPeriod"/>
            </a:pPr>
            <a:r>
              <a:rPr lang="en-GB" sz="2700" dirty="0">
                <a:solidFill>
                  <a:schemeClr val="lt1"/>
                </a:solidFill>
                <a:latin typeface="Bebas Neue"/>
                <a:ea typeface="Bebas Neue"/>
                <a:cs typeface="Bebas Neue"/>
                <a:sym typeface="Bebas Neue"/>
              </a:rPr>
              <a:t>Liberia </a:t>
            </a:r>
            <a:endParaRPr sz="2700" dirty="0">
              <a:solidFill>
                <a:schemeClr val="lt1"/>
              </a:solidFill>
              <a:latin typeface="Bebas Neue"/>
              <a:ea typeface="Bebas Neue"/>
              <a:cs typeface="Bebas Neue"/>
              <a:sym typeface="Bebas Neue"/>
            </a:endParaRPr>
          </a:p>
          <a:p>
            <a:pPr marL="457200" lvl="0" indent="-387647" algn="l" rtl="0">
              <a:spcBef>
                <a:spcPts val="0"/>
              </a:spcBef>
              <a:spcAft>
                <a:spcPts val="0"/>
              </a:spcAft>
              <a:buClr>
                <a:schemeClr val="lt1"/>
              </a:buClr>
              <a:buSzPct val="100000"/>
              <a:buFont typeface="Bebas Neue"/>
              <a:buAutoNum type="alphaLcPeriod"/>
            </a:pPr>
            <a:r>
              <a:rPr lang="en-GB" sz="2700" dirty="0">
                <a:solidFill>
                  <a:schemeClr val="lt1"/>
                </a:solidFill>
                <a:latin typeface="Bebas Neue"/>
                <a:ea typeface="Bebas Neue"/>
                <a:cs typeface="Bebas Neue"/>
                <a:sym typeface="Bebas Neue"/>
              </a:rPr>
              <a:t>Lebanon</a:t>
            </a:r>
            <a:endParaRPr sz="2700" dirty="0">
              <a:solidFill>
                <a:schemeClr val="lt1"/>
              </a:solidFill>
              <a:latin typeface="Bebas Neue"/>
              <a:ea typeface="Bebas Neue"/>
              <a:cs typeface="Bebas Neue"/>
              <a:sym typeface="Bebas Neue"/>
            </a:endParaRPr>
          </a:p>
          <a:p>
            <a:pPr marL="457200" lvl="0" indent="-387647" algn="l" rtl="0">
              <a:spcBef>
                <a:spcPts val="0"/>
              </a:spcBef>
              <a:spcAft>
                <a:spcPts val="0"/>
              </a:spcAft>
              <a:buClr>
                <a:schemeClr val="lt1"/>
              </a:buClr>
              <a:buSzPct val="100000"/>
              <a:buFont typeface="Bebas Neue"/>
              <a:buAutoNum type="alphaLcPeriod"/>
            </a:pPr>
            <a:r>
              <a:rPr lang="en-GB" sz="2700" dirty="0">
                <a:solidFill>
                  <a:schemeClr val="lt1"/>
                </a:solidFill>
                <a:latin typeface="Bebas Neue"/>
                <a:ea typeface="Bebas Neue"/>
                <a:cs typeface="Bebas Neue"/>
                <a:sym typeface="Bebas Neue"/>
              </a:rPr>
              <a:t>Sweden</a:t>
            </a:r>
            <a:endParaRPr sz="2700" dirty="0">
              <a:solidFill>
                <a:schemeClr val="lt1"/>
              </a:solidFill>
              <a:latin typeface="Bebas Neue"/>
              <a:ea typeface="Bebas Neue"/>
              <a:cs typeface="Bebas Neue"/>
              <a:sym typeface="Bebas Neue"/>
            </a:endParaRPr>
          </a:p>
          <a:p>
            <a:pPr marL="457200" lvl="0" indent="-387647" algn="l" rtl="0">
              <a:spcBef>
                <a:spcPts val="0"/>
              </a:spcBef>
              <a:spcAft>
                <a:spcPts val="0"/>
              </a:spcAft>
              <a:buClr>
                <a:schemeClr val="lt1"/>
              </a:buClr>
              <a:buSzPct val="100000"/>
              <a:buFont typeface="Bebas Neue"/>
              <a:buAutoNum type="alphaLcPeriod"/>
            </a:pPr>
            <a:r>
              <a:rPr lang="en-GB" sz="2700" dirty="0" err="1">
                <a:solidFill>
                  <a:schemeClr val="lt1"/>
                </a:solidFill>
                <a:latin typeface="Bebas Neue"/>
                <a:ea typeface="Bebas Neue"/>
                <a:cs typeface="Bebas Neue"/>
                <a:sym typeface="Bebas Neue"/>
              </a:rPr>
              <a:t>Uk</a:t>
            </a:r>
            <a:endParaRPr sz="270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3" name="Google Shape;153;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200"/>
              </a:spcAft>
              <a:buSzPts val="990"/>
              <a:buNone/>
            </a:pPr>
            <a:r>
              <a:rPr lang="en-GB" sz="2400" dirty="0">
                <a:solidFill>
                  <a:schemeClr val="lt1"/>
                </a:solidFill>
                <a:latin typeface="Bebas Neue"/>
                <a:ea typeface="Bebas Neue"/>
                <a:cs typeface="Bebas Neue"/>
                <a:sym typeface="Bebas Neue"/>
              </a:rPr>
              <a:t>Which country takes in the highest percentage of refugees ? </a:t>
            </a:r>
            <a:endParaRPr sz="2020" dirty="0">
              <a:solidFill>
                <a:schemeClr val="lt1"/>
              </a:solidFill>
              <a:latin typeface="Bebas Neue"/>
              <a:ea typeface="Bebas Neue"/>
              <a:cs typeface="Bebas Neue"/>
              <a:sym typeface="Bebas Neue"/>
            </a:endParaRPr>
          </a:p>
        </p:txBody>
      </p:sp>
      <p:sp>
        <p:nvSpPr>
          <p:cNvPr id="154" name="Google Shape;154;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42274" lvl="0" algn="l" rtl="0">
              <a:spcBef>
                <a:spcPts val="0"/>
              </a:spcBef>
              <a:spcAft>
                <a:spcPts val="0"/>
              </a:spcAft>
              <a:buClr>
                <a:schemeClr val="lt1"/>
              </a:buClr>
              <a:buSzPct val="100000"/>
              <a:buFont typeface="+mj-lt"/>
              <a:buAutoNum type="alphaUcPeriod"/>
            </a:pPr>
            <a:r>
              <a:rPr lang="en-GB" sz="2700" dirty="0">
                <a:solidFill>
                  <a:schemeClr val="lt1"/>
                </a:solidFill>
                <a:latin typeface="Bebas Neue"/>
                <a:ea typeface="Bebas Neue"/>
                <a:cs typeface="Bebas Neue"/>
                <a:sym typeface="Bebas Neue"/>
              </a:rPr>
              <a:t>Liberia  </a:t>
            </a:r>
            <a:endParaRPr sz="2700" dirty="0">
              <a:solidFill>
                <a:schemeClr val="lt1"/>
              </a:solidFill>
              <a:latin typeface="Bebas Neue"/>
              <a:ea typeface="Bebas Neue"/>
              <a:cs typeface="Bebas Neue"/>
              <a:sym typeface="Bebas Neue"/>
            </a:endParaRPr>
          </a:p>
          <a:p>
            <a:pPr marL="514350" lvl="0" indent="-514350" algn="l" rtl="0">
              <a:spcBef>
                <a:spcPts val="0"/>
              </a:spcBef>
              <a:spcAft>
                <a:spcPts val="0"/>
              </a:spcAft>
              <a:buClr>
                <a:srgbClr val="FFFF00"/>
              </a:buClr>
              <a:buSzPct val="100000"/>
              <a:buFont typeface="+mj-lt"/>
              <a:buAutoNum type="alphaUcPeriod"/>
            </a:pPr>
            <a:r>
              <a:rPr lang="en-GB" sz="4000" dirty="0" err="1">
                <a:solidFill>
                  <a:srgbClr val="FFFF00"/>
                </a:solidFill>
                <a:latin typeface="Bebas Neue"/>
                <a:ea typeface="Bebas Neue"/>
                <a:cs typeface="Bebas Neue"/>
                <a:sym typeface="Bebas Neue"/>
              </a:rPr>
              <a:t>lebanon</a:t>
            </a:r>
            <a:endParaRPr sz="4000" dirty="0">
              <a:solidFill>
                <a:srgbClr val="FFFF00"/>
              </a:solidFill>
              <a:latin typeface="Bebas Neue"/>
              <a:ea typeface="Bebas Neue"/>
              <a:cs typeface="Bebas Neue"/>
              <a:sym typeface="Bebas Neue"/>
            </a:endParaRPr>
          </a:p>
          <a:p>
            <a:pPr marL="442274" lvl="0" algn="l" rtl="0">
              <a:spcBef>
                <a:spcPts val="0"/>
              </a:spcBef>
              <a:spcAft>
                <a:spcPts val="0"/>
              </a:spcAft>
              <a:buClr>
                <a:schemeClr val="lt1"/>
              </a:buClr>
              <a:buSzPct val="100000"/>
              <a:buFont typeface="+mj-lt"/>
              <a:buAutoNum type="alphaUcPeriod"/>
            </a:pPr>
            <a:r>
              <a:rPr lang="en-GB" sz="2700" dirty="0">
                <a:solidFill>
                  <a:schemeClr val="lt1"/>
                </a:solidFill>
                <a:latin typeface="Bebas Neue"/>
                <a:ea typeface="Bebas Neue"/>
                <a:cs typeface="Bebas Neue"/>
                <a:sym typeface="Bebas Neue"/>
              </a:rPr>
              <a:t>Sweden</a:t>
            </a:r>
            <a:endParaRPr sz="2700" dirty="0">
              <a:solidFill>
                <a:schemeClr val="lt1"/>
              </a:solidFill>
              <a:latin typeface="Bebas Neue"/>
              <a:ea typeface="Bebas Neue"/>
              <a:cs typeface="Bebas Neue"/>
              <a:sym typeface="Bebas Neue"/>
            </a:endParaRPr>
          </a:p>
          <a:p>
            <a:pPr marL="442274" lvl="0" algn="l" rtl="0">
              <a:spcBef>
                <a:spcPts val="0"/>
              </a:spcBef>
              <a:spcAft>
                <a:spcPts val="0"/>
              </a:spcAft>
              <a:buClr>
                <a:schemeClr val="lt1"/>
              </a:buClr>
              <a:buSzPct val="100000"/>
              <a:buFont typeface="+mj-lt"/>
              <a:buAutoNum type="alphaUcPeriod"/>
            </a:pPr>
            <a:r>
              <a:rPr lang="en-GB" sz="2700" dirty="0" err="1">
                <a:solidFill>
                  <a:schemeClr val="lt1"/>
                </a:solidFill>
                <a:latin typeface="Bebas Neue"/>
                <a:ea typeface="Bebas Neue"/>
                <a:cs typeface="Bebas Neue"/>
                <a:sym typeface="Bebas Neue"/>
              </a:rPr>
              <a:t>Uk</a:t>
            </a:r>
            <a:r>
              <a:rPr lang="en-GB" sz="2700" dirty="0">
                <a:solidFill>
                  <a:schemeClr val="lt1"/>
                </a:solidFill>
                <a:latin typeface="Bebas Neue"/>
                <a:ea typeface="Bebas Neue"/>
                <a:cs typeface="Bebas Neue"/>
                <a:sym typeface="Bebas Neue"/>
              </a:rPr>
              <a:t> </a:t>
            </a:r>
            <a:endParaRPr sz="270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2" name="Google Shape;162;p27"/>
          <p:cNvSpPr txBox="1">
            <a:spLocks noGrp="1"/>
          </p:cNvSpPr>
          <p:nvPr>
            <p:ph type="title"/>
          </p:nvPr>
        </p:nvSpPr>
        <p:spPr>
          <a:xfrm>
            <a:off x="356100" y="289600"/>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200"/>
              </a:spcAft>
              <a:buSzPts val="990"/>
              <a:buNone/>
            </a:pPr>
            <a:r>
              <a:rPr lang="en-GB" sz="2500" dirty="0">
                <a:solidFill>
                  <a:schemeClr val="lt1"/>
                </a:solidFill>
                <a:latin typeface="Bebas Neue"/>
                <a:ea typeface="Bebas Neue"/>
                <a:cs typeface="Bebas Neue"/>
                <a:sym typeface="Bebas Neue"/>
              </a:rPr>
              <a:t>What is happening TO UYGHUR PEOPLE in </a:t>
            </a:r>
            <a:r>
              <a:rPr lang="en-GB" sz="2500" dirty="0" err="1">
                <a:solidFill>
                  <a:schemeClr val="lt1"/>
                </a:solidFill>
                <a:latin typeface="Bebas Neue"/>
                <a:ea typeface="Bebas Neue"/>
                <a:cs typeface="Bebas Neue"/>
                <a:sym typeface="Bebas Neue"/>
              </a:rPr>
              <a:t>china</a:t>
            </a:r>
            <a:r>
              <a:rPr lang="en-GB" sz="2500" dirty="0">
                <a:solidFill>
                  <a:schemeClr val="lt1"/>
                </a:solidFill>
                <a:latin typeface="Bebas Neue"/>
                <a:ea typeface="Bebas Neue"/>
                <a:cs typeface="Bebas Neue"/>
                <a:sym typeface="Bebas Neue"/>
              </a:rPr>
              <a:t>? </a:t>
            </a:r>
            <a:endParaRPr sz="2500" dirty="0">
              <a:solidFill>
                <a:schemeClr val="lt1"/>
              </a:solidFill>
              <a:latin typeface="Bebas Neue"/>
              <a:ea typeface="Bebas Neue"/>
              <a:cs typeface="Bebas Neue"/>
              <a:sym typeface="Bebas Neue"/>
            </a:endParaRPr>
          </a:p>
        </p:txBody>
      </p:sp>
      <p:sp>
        <p:nvSpPr>
          <p:cNvPr id="163" name="Google Shape;163;p27"/>
          <p:cNvSpPr txBox="1">
            <a:spLocks noGrp="1"/>
          </p:cNvSpPr>
          <p:nvPr>
            <p:ph type="body" idx="1"/>
          </p:nvPr>
        </p:nvSpPr>
        <p:spPr>
          <a:xfrm>
            <a:off x="311700" y="1227909"/>
            <a:ext cx="8520600" cy="3340966"/>
          </a:xfrm>
          <a:prstGeom prst="rect">
            <a:avLst/>
          </a:prstGeom>
        </p:spPr>
        <p:txBody>
          <a:bodyPr spcFirstLastPara="1" wrap="square" lIns="91425" tIns="91425" rIns="91425" bIns="91425" anchor="t" anchorCtr="0">
            <a:normAutofit/>
          </a:bodyPr>
          <a:lstStyle/>
          <a:p>
            <a:pPr marL="457200" lvl="0" indent="-383810" algn="l" rtl="0">
              <a:spcBef>
                <a:spcPts val="0"/>
              </a:spcBef>
              <a:spcAft>
                <a:spcPts val="0"/>
              </a:spcAft>
              <a:buClr>
                <a:schemeClr val="lt1"/>
              </a:buClr>
              <a:buSzPct val="100000"/>
              <a:buFont typeface="Bebas Neue"/>
              <a:buAutoNum type="alphaUcPeriod"/>
            </a:pPr>
            <a:r>
              <a:rPr lang="en-GB" sz="2800" dirty="0">
                <a:solidFill>
                  <a:schemeClr val="lt1"/>
                </a:solidFill>
                <a:latin typeface="Bebas Neue"/>
                <a:ea typeface="Bebas Neue"/>
                <a:cs typeface="Bebas Neue"/>
                <a:sym typeface="Bebas Neue"/>
              </a:rPr>
              <a:t>TRAVEL BAN FOR UYGHUR PEOPLE ACROSS THE WORLD</a:t>
            </a:r>
            <a:endParaRPr sz="2800" dirty="0">
              <a:solidFill>
                <a:schemeClr val="lt1"/>
              </a:solidFill>
              <a:latin typeface="Bebas Neue"/>
              <a:ea typeface="Bebas Neue"/>
              <a:cs typeface="Bebas Neue"/>
              <a:sym typeface="Bebas Neue"/>
            </a:endParaRPr>
          </a:p>
          <a:p>
            <a:pPr marL="457200" lvl="0" indent="-383810" algn="l" rtl="0">
              <a:spcBef>
                <a:spcPts val="0"/>
              </a:spcBef>
              <a:spcAft>
                <a:spcPts val="0"/>
              </a:spcAft>
              <a:buClr>
                <a:schemeClr val="lt1"/>
              </a:buClr>
              <a:buSzPct val="100000"/>
              <a:buFont typeface="Bebas Neue"/>
              <a:buAutoNum type="alphaUcPeriod"/>
            </a:pPr>
            <a:r>
              <a:rPr lang="en-GB" sz="2800" dirty="0">
                <a:solidFill>
                  <a:schemeClr val="lt1"/>
                </a:solidFill>
                <a:latin typeface="Bebas Neue"/>
                <a:ea typeface="Bebas Neue"/>
                <a:cs typeface="Bebas Neue"/>
                <a:sym typeface="Bebas Neue"/>
              </a:rPr>
              <a:t>AMERICA WON’T GIVE THEM ANY RIGHTS</a:t>
            </a:r>
            <a:endParaRPr sz="2800" dirty="0">
              <a:solidFill>
                <a:schemeClr val="lt1"/>
              </a:solidFill>
              <a:latin typeface="Bebas Neue"/>
              <a:ea typeface="Bebas Neue"/>
              <a:cs typeface="Bebas Neue"/>
              <a:sym typeface="Bebas Neue"/>
            </a:endParaRPr>
          </a:p>
          <a:p>
            <a:pPr marL="457200" lvl="0" indent="-383810" algn="l" rtl="0">
              <a:spcBef>
                <a:spcPts val="0"/>
              </a:spcBef>
              <a:spcAft>
                <a:spcPts val="0"/>
              </a:spcAft>
              <a:buClr>
                <a:schemeClr val="lt1"/>
              </a:buClr>
              <a:buSzPct val="100000"/>
              <a:buFont typeface="Bebas Neue"/>
              <a:buAutoNum type="alphaUcPeriod"/>
            </a:pPr>
            <a:r>
              <a:rPr lang="en-GB" sz="2800" dirty="0">
                <a:solidFill>
                  <a:schemeClr val="lt1"/>
                </a:solidFill>
                <a:latin typeface="Bebas Neue"/>
                <a:ea typeface="Bebas Neue"/>
                <a:cs typeface="Bebas Neue"/>
                <a:sym typeface="Bebas Neue"/>
              </a:rPr>
              <a:t>GENOCIDE AND CONCENTRATION CAMPS</a:t>
            </a:r>
            <a:endParaRPr sz="2800" dirty="0">
              <a:solidFill>
                <a:schemeClr val="lt1"/>
              </a:solidFill>
              <a:latin typeface="Bebas Neue"/>
              <a:ea typeface="Bebas Neue"/>
              <a:cs typeface="Bebas Neue"/>
              <a:sym typeface="Bebas Neue"/>
            </a:endParaRPr>
          </a:p>
          <a:p>
            <a:pPr marL="457200" lvl="0" indent="-383810" algn="l" rtl="0">
              <a:spcBef>
                <a:spcPts val="0"/>
              </a:spcBef>
              <a:spcAft>
                <a:spcPts val="0"/>
              </a:spcAft>
              <a:buClr>
                <a:schemeClr val="lt1"/>
              </a:buClr>
              <a:buSzPct val="100000"/>
              <a:buFont typeface="Bebas Neue"/>
              <a:buAutoNum type="alphaUcPeriod"/>
            </a:pPr>
            <a:r>
              <a:rPr lang="en-GB" sz="2800" dirty="0">
                <a:solidFill>
                  <a:schemeClr val="lt1"/>
                </a:solidFill>
                <a:latin typeface="Bebas Neue"/>
                <a:ea typeface="Bebas Neue"/>
                <a:cs typeface="Bebas Neue"/>
                <a:sym typeface="Bebas Neue"/>
              </a:rPr>
              <a:t>APARTHEID </a:t>
            </a:r>
            <a:endParaRPr sz="280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70" name="Google Shape;170;p28"/>
          <p:cNvSpPr txBox="1">
            <a:spLocks noGrp="1"/>
          </p:cNvSpPr>
          <p:nvPr>
            <p:ph type="body" idx="1"/>
          </p:nvPr>
        </p:nvSpPr>
        <p:spPr>
          <a:xfrm>
            <a:off x="311700" y="1076589"/>
            <a:ext cx="8520600" cy="2311046"/>
          </a:xfrm>
          <a:prstGeom prst="rect">
            <a:avLst/>
          </a:prstGeom>
        </p:spPr>
        <p:txBody>
          <a:bodyPr spcFirstLastPara="1" wrap="square" lIns="91425" tIns="91425" rIns="91425" bIns="91425" anchor="t" anchorCtr="0">
            <a:normAutofit fontScale="47500" lnSpcReduction="20000"/>
          </a:bodyPr>
          <a:lstStyle/>
          <a:p>
            <a:pPr marL="0" lvl="0" indent="0" algn="l" rtl="0">
              <a:spcBef>
                <a:spcPts val="0"/>
              </a:spcBef>
              <a:spcAft>
                <a:spcPts val="0"/>
              </a:spcAft>
              <a:buNone/>
            </a:pPr>
            <a:r>
              <a:rPr lang="en-GB" sz="8400" dirty="0">
                <a:solidFill>
                  <a:srgbClr val="FFFF00"/>
                </a:solidFill>
                <a:latin typeface="Bebas Neue"/>
                <a:ea typeface="Bebas Neue"/>
                <a:cs typeface="Bebas Neue"/>
                <a:sym typeface="Bebas Neue"/>
              </a:rPr>
              <a:t>C. GENOCIDE AND CONCENTRATION CAMPS</a:t>
            </a:r>
            <a:endParaRPr sz="8400" dirty="0">
              <a:solidFill>
                <a:srgbClr val="FFFF00"/>
              </a:solidFill>
              <a:latin typeface="Bebas Neue"/>
              <a:ea typeface="Bebas Neue"/>
              <a:cs typeface="Bebas Neue"/>
              <a:sym typeface="Bebas Neue"/>
            </a:endParaRPr>
          </a:p>
          <a:p>
            <a:pPr marL="0" lvl="0" indent="0" algn="l" rtl="0">
              <a:spcBef>
                <a:spcPts val="1200"/>
              </a:spcBef>
              <a:spcAft>
                <a:spcPts val="0"/>
              </a:spcAft>
              <a:buNone/>
            </a:pPr>
            <a:r>
              <a:rPr lang="en-GB" sz="4500" dirty="0">
                <a:solidFill>
                  <a:schemeClr val="lt1"/>
                </a:solidFill>
                <a:latin typeface="Bebas Neue"/>
                <a:ea typeface="Bebas Neue"/>
                <a:cs typeface="Bebas Neue"/>
                <a:sym typeface="Bebas Neue"/>
              </a:rPr>
              <a:t>AT LEAST 1 MILLION UYGHUR PEOPLE have been detained In detention centres called “re-education CAMPS” SINCE 2017</a:t>
            </a:r>
            <a:endParaRPr sz="4500" dirty="0">
              <a:solidFill>
                <a:schemeClr val="lt1"/>
              </a:solidFill>
              <a:latin typeface="Bebas Neue"/>
              <a:ea typeface="Bebas Neue"/>
              <a:cs typeface="Bebas Neue"/>
              <a:sym typeface="Bebas Neue"/>
            </a:endParaRPr>
          </a:p>
          <a:p>
            <a:pPr marL="0" lvl="0" indent="0" algn="l" rtl="0">
              <a:spcBef>
                <a:spcPts val="1200"/>
              </a:spcBef>
              <a:spcAft>
                <a:spcPts val="0"/>
              </a:spcAft>
              <a:buNone/>
            </a:pPr>
            <a:r>
              <a:rPr lang="en-GB" sz="4500" dirty="0">
                <a:solidFill>
                  <a:schemeClr val="lt1"/>
                </a:solidFill>
                <a:latin typeface="Bebas Neue"/>
                <a:ea typeface="Bebas Neue"/>
                <a:cs typeface="Bebas Neue"/>
                <a:sym typeface="Bebas Neue"/>
              </a:rPr>
              <a:t>Rohingya people also are facing persecution &amp; genocide in </a:t>
            </a:r>
            <a:r>
              <a:rPr lang="en-GB" sz="4500" dirty="0" err="1">
                <a:solidFill>
                  <a:schemeClr val="lt1"/>
                </a:solidFill>
                <a:latin typeface="Bebas Neue"/>
                <a:ea typeface="Bebas Neue"/>
                <a:cs typeface="Bebas Neue"/>
                <a:sym typeface="Bebas Neue"/>
              </a:rPr>
              <a:t>myanmar</a:t>
            </a:r>
            <a:r>
              <a:rPr lang="en-GB" sz="4500" dirty="0">
                <a:solidFill>
                  <a:schemeClr val="lt1"/>
                </a:solidFill>
                <a:latin typeface="Bebas Neue"/>
                <a:ea typeface="Bebas Neue"/>
                <a:cs typeface="Bebas Neue"/>
                <a:sym typeface="Bebas Neue"/>
              </a:rPr>
              <a:t> (previously known as Burma). Many have been forced to flee to Bangladesh</a:t>
            </a:r>
            <a:endParaRPr sz="450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pic>
        <p:nvPicPr>
          <p:cNvPr id="2" name="Picture 1">
            <a:extLst>
              <a:ext uri="{FF2B5EF4-FFF2-40B4-BE49-F238E27FC236}">
                <a16:creationId xmlns:a16="http://schemas.microsoft.com/office/drawing/2014/main" id="{2120E5FC-539F-81D3-099B-8C90498CFDB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1809" y="369391"/>
            <a:ext cx="8620491" cy="70719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8" name="Google Shape;178;p29"/>
          <p:cNvSpPr txBox="1">
            <a:spLocks noGrp="1"/>
          </p:cNvSpPr>
          <p:nvPr>
            <p:ph type="title"/>
          </p:nvPr>
        </p:nvSpPr>
        <p:spPr>
          <a:xfrm>
            <a:off x="356100" y="289600"/>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200"/>
              </a:spcAft>
              <a:buSzPts val="990"/>
              <a:buNone/>
            </a:pPr>
            <a:r>
              <a:rPr lang="en-GB" sz="2500" dirty="0">
                <a:solidFill>
                  <a:schemeClr val="lt1"/>
                </a:solidFill>
                <a:latin typeface="Bebas Neue"/>
                <a:ea typeface="Bebas Neue"/>
                <a:cs typeface="Bebas Neue"/>
                <a:sym typeface="Bebas Neue"/>
              </a:rPr>
              <a:t>WHAT IS meant by ‘THE WEST’ AND ‘THE EAST’ </a:t>
            </a:r>
            <a:endParaRPr sz="2500" dirty="0">
              <a:solidFill>
                <a:schemeClr val="lt1"/>
              </a:solidFill>
              <a:latin typeface="Bebas Neue"/>
              <a:ea typeface="Bebas Neue"/>
              <a:cs typeface="Bebas Neue"/>
              <a:sym typeface="Bebas Neue"/>
            </a:endParaRPr>
          </a:p>
        </p:txBody>
      </p:sp>
      <p:sp>
        <p:nvSpPr>
          <p:cNvPr id="179" name="Google Shape;179;p29"/>
          <p:cNvSpPr txBox="1">
            <a:spLocks noGrp="1"/>
          </p:cNvSpPr>
          <p:nvPr>
            <p:ph type="body" idx="1"/>
          </p:nvPr>
        </p:nvSpPr>
        <p:spPr>
          <a:xfrm>
            <a:off x="311700" y="1152475"/>
            <a:ext cx="8520600" cy="2522542"/>
          </a:xfrm>
          <a:prstGeom prst="rect">
            <a:avLst/>
          </a:prstGeom>
        </p:spPr>
        <p:txBody>
          <a:bodyPr spcFirstLastPara="1" wrap="square" lIns="91425" tIns="91425" rIns="91425" bIns="91425" anchor="t" anchorCtr="0">
            <a:normAutofit fontScale="77500" lnSpcReduction="20000"/>
          </a:bodyPr>
          <a:lstStyle/>
          <a:p>
            <a:pPr marL="457200" lvl="0" indent="-354708" algn="l" rtl="0">
              <a:spcBef>
                <a:spcPts val="0"/>
              </a:spcBef>
              <a:spcAft>
                <a:spcPts val="0"/>
              </a:spcAft>
              <a:buClr>
                <a:schemeClr val="lt1"/>
              </a:buClr>
              <a:buSzPct val="100000"/>
              <a:buFont typeface="Bebas Neue"/>
              <a:buAutoNum type="alphaUcPeriod"/>
            </a:pPr>
            <a:r>
              <a:rPr lang="en-GB" sz="3900" dirty="0">
                <a:solidFill>
                  <a:schemeClr val="lt1"/>
                </a:solidFill>
                <a:latin typeface="Bebas Neue"/>
                <a:ea typeface="Bebas Neue"/>
                <a:cs typeface="Bebas Neue"/>
                <a:sym typeface="Bebas Neue"/>
              </a:rPr>
              <a:t>COWBOYS AND SHERIFFS, YEEEA HAWWW!</a:t>
            </a:r>
            <a:endParaRPr sz="3900" dirty="0">
              <a:solidFill>
                <a:schemeClr val="lt1"/>
              </a:solidFill>
              <a:latin typeface="Bebas Neue"/>
              <a:ea typeface="Bebas Neue"/>
              <a:cs typeface="Bebas Neue"/>
              <a:sym typeface="Bebas Neue"/>
            </a:endParaRPr>
          </a:p>
          <a:p>
            <a:pPr marL="457200" lvl="0" indent="-354708" algn="l" rtl="0">
              <a:spcBef>
                <a:spcPts val="0"/>
              </a:spcBef>
              <a:spcAft>
                <a:spcPts val="0"/>
              </a:spcAft>
              <a:buClr>
                <a:schemeClr val="lt1"/>
              </a:buClr>
              <a:buSzPct val="100000"/>
              <a:buFont typeface="Bebas Neue"/>
              <a:buAutoNum type="alphaUcPeriod"/>
            </a:pPr>
            <a:r>
              <a:rPr lang="en-GB" sz="3900" dirty="0">
                <a:solidFill>
                  <a:schemeClr val="lt1"/>
                </a:solidFill>
                <a:latin typeface="Bebas Neue"/>
                <a:ea typeface="Bebas Neue"/>
                <a:cs typeface="Bebas Neue"/>
                <a:sym typeface="Bebas Neue"/>
              </a:rPr>
              <a:t>WHERE ALL THE COLONIZERS COME FROM </a:t>
            </a:r>
            <a:endParaRPr sz="3900" dirty="0">
              <a:solidFill>
                <a:schemeClr val="lt1"/>
              </a:solidFill>
              <a:latin typeface="Bebas Neue"/>
              <a:ea typeface="Bebas Neue"/>
              <a:cs typeface="Bebas Neue"/>
              <a:sym typeface="Bebas Neue"/>
            </a:endParaRPr>
          </a:p>
          <a:p>
            <a:pPr marL="457200" lvl="0" indent="-354708" algn="l" rtl="0">
              <a:spcBef>
                <a:spcPts val="0"/>
              </a:spcBef>
              <a:spcAft>
                <a:spcPts val="0"/>
              </a:spcAft>
              <a:buClr>
                <a:schemeClr val="lt1"/>
              </a:buClr>
              <a:buSzPct val="100000"/>
              <a:buFont typeface="Bebas Neue"/>
              <a:buAutoNum type="alphaUcPeriod"/>
            </a:pPr>
            <a:r>
              <a:rPr lang="en-GB" sz="3900" dirty="0">
                <a:solidFill>
                  <a:schemeClr val="lt1"/>
                </a:solidFill>
                <a:latin typeface="Bebas Neue"/>
                <a:ea typeface="Bebas Neue"/>
                <a:cs typeface="Bebas Neue"/>
                <a:sym typeface="Bebas Neue"/>
              </a:rPr>
              <a:t>WEST IS MAINLY EUROPE/north America and east is MAINLY Asia/middle east </a:t>
            </a:r>
            <a:endParaRPr sz="3900" dirty="0">
              <a:solidFill>
                <a:schemeClr val="lt1"/>
              </a:solidFill>
              <a:latin typeface="Bebas Neue"/>
              <a:ea typeface="Bebas Neue"/>
              <a:cs typeface="Bebas Neue"/>
              <a:sym typeface="Bebas Neue"/>
            </a:endParaRPr>
          </a:p>
          <a:p>
            <a:pPr marL="457200" lvl="0" indent="-354708" algn="l" rtl="0">
              <a:spcBef>
                <a:spcPts val="0"/>
              </a:spcBef>
              <a:spcAft>
                <a:spcPts val="0"/>
              </a:spcAft>
              <a:buClr>
                <a:schemeClr val="lt1"/>
              </a:buClr>
              <a:buSzPct val="100000"/>
              <a:buFont typeface="Bebas Neue"/>
              <a:buAutoNum type="alphaUcPeriod"/>
            </a:pPr>
            <a:r>
              <a:rPr lang="en-GB" sz="3900" dirty="0">
                <a:solidFill>
                  <a:schemeClr val="lt1"/>
                </a:solidFill>
                <a:latin typeface="Bebas Neue"/>
                <a:ea typeface="Bebas Neue"/>
                <a:cs typeface="Bebas Neue"/>
                <a:sym typeface="Bebas Neue"/>
              </a:rPr>
              <a:t>TWO BIG areas OF THE WORLD THAT DIFFER IN CULTURE</a:t>
            </a:r>
            <a:endParaRPr sz="39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sz="611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6" name="Google Shape;186;p30"/>
          <p:cNvSpPr txBox="1">
            <a:spLocks noGrp="1"/>
          </p:cNvSpPr>
          <p:nvPr>
            <p:ph type="body" idx="1"/>
          </p:nvPr>
        </p:nvSpPr>
        <p:spPr>
          <a:xfrm>
            <a:off x="311700" y="653142"/>
            <a:ext cx="8520600" cy="4188823"/>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GB" sz="4100" dirty="0">
                <a:solidFill>
                  <a:srgbClr val="FFFF00"/>
                </a:solidFill>
                <a:latin typeface="Bebas Neue"/>
                <a:ea typeface="Bebas Neue"/>
                <a:cs typeface="Bebas Neue"/>
                <a:sym typeface="Bebas Neue"/>
              </a:rPr>
              <a:t>C. WEST IS MAINLY EUROPE/north </a:t>
            </a:r>
          </a:p>
          <a:p>
            <a:pPr marL="0" lvl="0" indent="0" algn="l" rtl="0">
              <a:spcBef>
                <a:spcPts val="0"/>
              </a:spcBef>
              <a:spcAft>
                <a:spcPts val="0"/>
              </a:spcAft>
              <a:buNone/>
            </a:pPr>
            <a:r>
              <a:rPr lang="en-GB" sz="4100" dirty="0">
                <a:solidFill>
                  <a:srgbClr val="FFFF00"/>
                </a:solidFill>
                <a:latin typeface="Bebas Neue"/>
                <a:ea typeface="Bebas Neue"/>
                <a:cs typeface="Bebas Neue"/>
                <a:sym typeface="Bebas Neue"/>
              </a:rPr>
              <a:t>    America, and east is MAINLY </a:t>
            </a:r>
          </a:p>
          <a:p>
            <a:pPr marL="0" lvl="0" indent="0" algn="l" rtl="0">
              <a:spcBef>
                <a:spcPts val="0"/>
              </a:spcBef>
              <a:spcAft>
                <a:spcPts val="0"/>
              </a:spcAft>
              <a:buNone/>
            </a:pPr>
            <a:r>
              <a:rPr lang="en-GB" sz="4100" dirty="0">
                <a:solidFill>
                  <a:srgbClr val="FFFF00"/>
                </a:solidFill>
                <a:latin typeface="Bebas Neue"/>
                <a:ea typeface="Bebas Neue"/>
                <a:cs typeface="Bebas Neue"/>
                <a:sym typeface="Bebas Neue"/>
              </a:rPr>
              <a:t>    Asia/middle east </a:t>
            </a:r>
            <a:endParaRPr sz="4100" dirty="0">
              <a:solidFill>
                <a:srgbClr val="FFFF00"/>
              </a:solidFill>
              <a:latin typeface="Bebas Neue"/>
              <a:ea typeface="Bebas Neue"/>
              <a:cs typeface="Bebas Neue"/>
              <a:sym typeface="Bebas Neue"/>
            </a:endParaRPr>
          </a:p>
          <a:p>
            <a:pPr marL="0" lvl="0" indent="0" algn="l" rtl="0">
              <a:spcBef>
                <a:spcPts val="1200"/>
              </a:spcBef>
              <a:spcAft>
                <a:spcPts val="0"/>
              </a:spcAft>
              <a:buNone/>
            </a:pPr>
            <a:r>
              <a:rPr lang="en-GB" sz="4100" dirty="0">
                <a:solidFill>
                  <a:srgbClr val="FFFF00"/>
                </a:solidFill>
                <a:latin typeface="Bebas Neue"/>
                <a:ea typeface="Bebas Neue"/>
                <a:cs typeface="Bebas Neue"/>
                <a:sym typeface="Bebas Neue"/>
              </a:rPr>
              <a:t>d. TWO BIG areas OF THE WORLD THAT </a:t>
            </a:r>
          </a:p>
          <a:p>
            <a:pPr marL="0" lvl="0" indent="0" algn="l" rtl="0">
              <a:spcBef>
                <a:spcPts val="1200"/>
              </a:spcBef>
              <a:spcAft>
                <a:spcPts val="0"/>
              </a:spcAft>
              <a:buNone/>
            </a:pPr>
            <a:r>
              <a:rPr lang="en-GB" sz="4100" dirty="0">
                <a:solidFill>
                  <a:srgbClr val="FFFF00"/>
                </a:solidFill>
                <a:latin typeface="Bebas Neue"/>
                <a:ea typeface="Bebas Neue"/>
                <a:cs typeface="Bebas Neue"/>
                <a:sym typeface="Bebas Neue"/>
              </a:rPr>
              <a:t>     DIFFER IN CULTURE</a:t>
            </a:r>
            <a:endParaRPr sz="4100" dirty="0">
              <a:solidFill>
                <a:srgbClr val="FFFF00"/>
              </a:solidFill>
              <a:latin typeface="Bebas Neue"/>
              <a:ea typeface="Bebas Neue"/>
              <a:cs typeface="Bebas Neue"/>
              <a:sym typeface="Bebas Neue"/>
            </a:endParaRPr>
          </a:p>
          <a:p>
            <a:pPr marL="0" lvl="0" indent="0" algn="l" rtl="0">
              <a:spcBef>
                <a:spcPts val="1200"/>
              </a:spcBef>
              <a:spcAft>
                <a:spcPts val="0"/>
              </a:spcAft>
              <a:buNone/>
            </a:pPr>
            <a:r>
              <a:rPr lang="en-GB" sz="2900" dirty="0">
                <a:solidFill>
                  <a:schemeClr val="bg1"/>
                </a:solidFill>
                <a:latin typeface="Bebas Neue"/>
                <a:ea typeface="Bebas Neue"/>
                <a:cs typeface="Bebas Neue"/>
                <a:sym typeface="Bebas Neue"/>
              </a:rPr>
              <a:t>Both will have media/political bias in how each </a:t>
            </a:r>
          </a:p>
          <a:p>
            <a:pPr marL="0" lvl="0" indent="0" algn="l" rtl="0">
              <a:spcBef>
                <a:spcPts val="1200"/>
              </a:spcBef>
              <a:spcAft>
                <a:spcPts val="0"/>
              </a:spcAft>
              <a:buNone/>
            </a:pPr>
            <a:r>
              <a:rPr lang="en-GB" sz="2900" dirty="0">
                <a:solidFill>
                  <a:schemeClr val="bg1"/>
                </a:solidFill>
                <a:latin typeface="Bebas Neue"/>
                <a:ea typeface="Bebas Neue"/>
                <a:cs typeface="Bebas Neue"/>
                <a:sym typeface="Bebas Neue"/>
              </a:rPr>
              <a:t>country is portrayed</a:t>
            </a:r>
            <a:endParaRPr sz="2900" dirty="0">
              <a:solidFill>
                <a:schemeClr val="bg1"/>
              </a:solidFill>
              <a:latin typeface="Bebas Neue"/>
              <a:ea typeface="Bebas Neue"/>
              <a:cs typeface="Bebas Neue"/>
              <a:sym typeface="Bebas Neue"/>
            </a:endParaRPr>
          </a:p>
          <a:p>
            <a:pPr marL="457200" lvl="0" indent="0" algn="l" rtl="0">
              <a:spcBef>
                <a:spcPts val="1200"/>
              </a:spcBef>
              <a:spcAft>
                <a:spcPts val="0"/>
              </a:spcAft>
              <a:buNone/>
            </a:pPr>
            <a:endParaRPr sz="611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
        <p:nvSpPr>
          <p:cNvPr id="4" name="Title 3">
            <a:extLst>
              <a:ext uri="{FF2B5EF4-FFF2-40B4-BE49-F238E27FC236}">
                <a16:creationId xmlns:a16="http://schemas.microsoft.com/office/drawing/2014/main" id="{40B9DC07-71F8-A32A-128D-F8A1DF908B30}"/>
              </a:ext>
            </a:extLst>
          </p:cNvPr>
          <p:cNvSpPr>
            <a:spLocks noGrp="1"/>
          </p:cNvSpPr>
          <p:nvPr>
            <p:ph type="title"/>
          </p:nvPr>
        </p:nvSpPr>
        <p:spPr>
          <a:xfrm>
            <a:off x="352951" y="-31626"/>
            <a:ext cx="8520600" cy="572700"/>
          </a:xfrm>
        </p:spPr>
        <p:txBody>
          <a:bodyPr>
            <a:normAutofit fontScale="90000"/>
          </a:bodyPr>
          <a:lstStyle/>
          <a:p>
            <a:r>
              <a:rPr lang="en-GB" sz="2800" dirty="0">
                <a:solidFill>
                  <a:schemeClr val="lt1"/>
                </a:solidFill>
                <a:latin typeface="Bebas Neue"/>
                <a:ea typeface="Bebas Neue"/>
                <a:cs typeface="Bebas Neue"/>
                <a:sym typeface="Bebas Neue"/>
              </a:rPr>
              <a:t>WHAT IS meant by ‘THE WEST’ AND ‘THE EAST’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sz="8900" b="1">
                <a:solidFill>
                  <a:schemeClr val="lt1"/>
                </a:solidFill>
                <a:latin typeface="Bebas Neue"/>
                <a:ea typeface="Bebas Neue"/>
                <a:cs typeface="Bebas Neue"/>
                <a:sym typeface="Bebas Neue"/>
              </a:rPr>
              <a:t>GLOBAL ISSUES</a:t>
            </a:r>
            <a:endParaRPr sz="8900" b="1">
              <a:solidFill>
                <a:schemeClr val="lt1"/>
              </a:solidFill>
              <a:latin typeface="Bebas Neue"/>
              <a:ea typeface="Bebas Neue"/>
              <a:cs typeface="Bebas Neue"/>
              <a:sym typeface="Bebas Neue"/>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1" name="Google Shape;201;p32"/>
          <p:cNvSpPr txBox="1">
            <a:spLocks noGrp="1"/>
          </p:cNvSpPr>
          <p:nvPr>
            <p:ph type="title"/>
          </p:nvPr>
        </p:nvSpPr>
        <p:spPr>
          <a:xfrm>
            <a:off x="356100" y="217394"/>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200"/>
              </a:spcAft>
              <a:buSzPts val="990"/>
              <a:buNone/>
            </a:pPr>
            <a:r>
              <a:rPr lang="en-GB" sz="2500" dirty="0">
                <a:solidFill>
                  <a:schemeClr val="lt1"/>
                </a:solidFill>
                <a:latin typeface="Bebas Neue"/>
                <a:ea typeface="Bebas Neue"/>
                <a:cs typeface="Bebas Neue"/>
                <a:sym typeface="Bebas Neue"/>
              </a:rPr>
              <a:t>In 2020/2021 there was a rise in billionaires, but WHAT HAVE MANY BILLIONAIRES DONE? </a:t>
            </a:r>
            <a:endParaRPr sz="2500" dirty="0">
              <a:solidFill>
                <a:schemeClr val="lt1"/>
              </a:solidFill>
              <a:latin typeface="Bebas Neue"/>
              <a:ea typeface="Bebas Neue"/>
              <a:cs typeface="Bebas Neue"/>
              <a:sym typeface="Bebas Neue"/>
            </a:endParaRPr>
          </a:p>
        </p:txBody>
      </p:sp>
      <p:sp>
        <p:nvSpPr>
          <p:cNvPr id="202" name="Google Shape;202;p32"/>
          <p:cNvSpPr txBox="1">
            <a:spLocks noGrp="1"/>
          </p:cNvSpPr>
          <p:nvPr>
            <p:ph type="body" idx="1"/>
          </p:nvPr>
        </p:nvSpPr>
        <p:spPr>
          <a:xfrm>
            <a:off x="356100" y="1478101"/>
            <a:ext cx="8273550" cy="2941500"/>
          </a:xfrm>
          <a:prstGeom prst="rect">
            <a:avLst/>
          </a:prstGeom>
        </p:spPr>
        <p:txBody>
          <a:bodyPr spcFirstLastPara="1" wrap="square" lIns="91425" tIns="91425" rIns="91425" bIns="91425" anchor="t" anchorCtr="0">
            <a:normAutofit fontScale="62500" lnSpcReduction="20000"/>
          </a:bodyPr>
          <a:lstStyle/>
          <a:p>
            <a:pPr marL="457200" lvl="0" indent="-391060" algn="l" rtl="0">
              <a:spcBef>
                <a:spcPts val="0"/>
              </a:spcBef>
              <a:spcAft>
                <a:spcPts val="0"/>
              </a:spcAft>
              <a:buClr>
                <a:schemeClr val="lt1"/>
              </a:buClr>
              <a:buSzPct val="100000"/>
              <a:buFont typeface="Bebas Neue"/>
              <a:buAutoNum type="alphaUcPeriod"/>
            </a:pPr>
            <a:r>
              <a:rPr lang="en-GB" sz="6800" dirty="0">
                <a:solidFill>
                  <a:schemeClr val="lt1"/>
                </a:solidFill>
                <a:latin typeface="Bebas Neue"/>
                <a:ea typeface="Bebas Neue"/>
                <a:cs typeface="Bebas Neue"/>
                <a:sym typeface="Bebas Neue"/>
              </a:rPr>
              <a:t>SELL US RUBBISH </a:t>
            </a:r>
            <a:endParaRPr sz="6800" dirty="0">
              <a:solidFill>
                <a:schemeClr val="lt1"/>
              </a:solidFill>
              <a:latin typeface="Bebas Neue"/>
              <a:ea typeface="Bebas Neue"/>
              <a:cs typeface="Bebas Neue"/>
              <a:sym typeface="Bebas Neue"/>
            </a:endParaRPr>
          </a:p>
          <a:p>
            <a:pPr marL="457200" lvl="0" indent="-391060" algn="l" rtl="0">
              <a:spcBef>
                <a:spcPts val="0"/>
              </a:spcBef>
              <a:spcAft>
                <a:spcPts val="0"/>
              </a:spcAft>
              <a:buClr>
                <a:schemeClr val="lt1"/>
              </a:buClr>
              <a:buSzPct val="100000"/>
              <a:buFont typeface="Bebas Neue"/>
              <a:buAutoNum type="alphaUcPeriod"/>
            </a:pPr>
            <a:r>
              <a:rPr lang="en-GB" sz="6800" dirty="0">
                <a:solidFill>
                  <a:schemeClr val="lt1"/>
                </a:solidFill>
                <a:latin typeface="Bebas Neue"/>
                <a:ea typeface="Bebas Neue"/>
                <a:cs typeface="Bebas Neue"/>
                <a:sym typeface="Bebas Neue"/>
              </a:rPr>
              <a:t>ATE EVERYONE’S FOOD </a:t>
            </a:r>
            <a:endParaRPr sz="6800" dirty="0">
              <a:solidFill>
                <a:schemeClr val="lt1"/>
              </a:solidFill>
              <a:latin typeface="Bebas Neue"/>
              <a:ea typeface="Bebas Neue"/>
              <a:cs typeface="Bebas Neue"/>
              <a:sym typeface="Bebas Neue"/>
            </a:endParaRPr>
          </a:p>
          <a:p>
            <a:pPr marL="457200" lvl="0" indent="-391060" algn="l" rtl="0">
              <a:spcBef>
                <a:spcPts val="0"/>
              </a:spcBef>
              <a:spcAft>
                <a:spcPts val="0"/>
              </a:spcAft>
              <a:buClr>
                <a:schemeClr val="lt1"/>
              </a:buClr>
              <a:buSzPct val="100000"/>
              <a:buFont typeface="Bebas Neue"/>
              <a:buAutoNum type="alphaUcPeriod"/>
            </a:pPr>
            <a:r>
              <a:rPr lang="en-GB" sz="6800" dirty="0">
                <a:solidFill>
                  <a:schemeClr val="lt1"/>
                </a:solidFill>
                <a:latin typeface="Bebas Neue"/>
                <a:ea typeface="Bebas Neue"/>
                <a:cs typeface="Bebas Neue"/>
                <a:sym typeface="Bebas Neue"/>
              </a:rPr>
              <a:t>BREAK LOCKDOWN RULES AND HAVE PARTIES</a:t>
            </a:r>
            <a:endParaRPr sz="6800" dirty="0">
              <a:solidFill>
                <a:schemeClr val="lt1"/>
              </a:solidFill>
              <a:latin typeface="Bebas Neue"/>
              <a:ea typeface="Bebas Neue"/>
              <a:cs typeface="Bebas Neue"/>
              <a:sym typeface="Bebas Neue"/>
            </a:endParaRPr>
          </a:p>
          <a:p>
            <a:pPr marL="457200" lvl="0" indent="-391060" algn="l" rtl="0">
              <a:spcBef>
                <a:spcPts val="0"/>
              </a:spcBef>
              <a:spcAft>
                <a:spcPts val="0"/>
              </a:spcAft>
              <a:buClr>
                <a:schemeClr val="lt1"/>
              </a:buClr>
              <a:buSzPct val="100000"/>
              <a:buFont typeface="Bebas Neue"/>
              <a:buAutoNum type="alphaUcPeriod"/>
            </a:pPr>
            <a:r>
              <a:rPr lang="en-GB" sz="6800" dirty="0">
                <a:solidFill>
                  <a:schemeClr val="lt1"/>
                </a:solidFill>
                <a:latin typeface="Bebas Neue"/>
                <a:ea typeface="Bebas Neue"/>
                <a:cs typeface="Bebas Neue"/>
                <a:sym typeface="Bebas Neue"/>
              </a:rPr>
              <a:t>Did NOT PAY ANY TAX </a:t>
            </a:r>
            <a:endParaRPr sz="68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sz="611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8" name="Google Shape;208;p33"/>
          <p:cNvSpPr txBox="1">
            <a:spLocks noGrp="1"/>
          </p:cNvSpPr>
          <p:nvPr>
            <p:ph type="title"/>
          </p:nvPr>
        </p:nvSpPr>
        <p:spPr>
          <a:xfrm>
            <a:off x="356100" y="289600"/>
            <a:ext cx="8520600" cy="5727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200"/>
              </a:spcAft>
              <a:buSzPts val="990"/>
              <a:buNone/>
            </a:pPr>
            <a:r>
              <a:rPr lang="en-GB" sz="2500" dirty="0">
                <a:solidFill>
                  <a:schemeClr val="lt1"/>
                </a:solidFill>
                <a:latin typeface="Bebas Neue"/>
                <a:ea typeface="Bebas Neue"/>
                <a:cs typeface="Bebas Neue"/>
                <a:sym typeface="Bebas Neue"/>
              </a:rPr>
              <a:t>In 2020/2021 there was a rise in billionaires, but WHAT HAVE MANY BILLIONAIRES DONE? </a:t>
            </a:r>
            <a:endParaRPr sz="2500" dirty="0">
              <a:solidFill>
                <a:schemeClr val="lt1"/>
              </a:solidFill>
              <a:latin typeface="Bebas Neue"/>
              <a:ea typeface="Bebas Neue"/>
              <a:cs typeface="Bebas Neue"/>
              <a:sym typeface="Bebas Neue"/>
            </a:endParaRPr>
          </a:p>
        </p:txBody>
      </p:sp>
      <p:sp>
        <p:nvSpPr>
          <p:cNvPr id="209" name="Google Shape;209;p33"/>
          <p:cNvSpPr txBox="1">
            <a:spLocks noGrp="1"/>
          </p:cNvSpPr>
          <p:nvPr>
            <p:ph type="body" idx="1"/>
          </p:nvPr>
        </p:nvSpPr>
        <p:spPr>
          <a:xfrm>
            <a:off x="356100" y="1478100"/>
            <a:ext cx="8520600" cy="3416400"/>
          </a:xfrm>
          <a:prstGeom prst="rect">
            <a:avLst/>
          </a:prstGeom>
        </p:spPr>
        <p:txBody>
          <a:bodyPr spcFirstLastPara="1" wrap="square" lIns="91425" tIns="91425" rIns="91425" bIns="91425" anchor="t" anchorCtr="0">
            <a:normAutofit fontScale="40000" lnSpcReduction="20000"/>
          </a:bodyPr>
          <a:lstStyle/>
          <a:p>
            <a:pPr marL="457200" lvl="0" indent="-391060" algn="l" rtl="0">
              <a:spcBef>
                <a:spcPts val="0"/>
              </a:spcBef>
              <a:spcAft>
                <a:spcPts val="0"/>
              </a:spcAft>
              <a:buClr>
                <a:schemeClr val="lt1"/>
              </a:buClr>
              <a:buSzPct val="100000"/>
              <a:buFont typeface="Bebas Neue"/>
              <a:buAutoNum type="alphaUcPeriod"/>
            </a:pPr>
            <a:r>
              <a:rPr lang="en-GB" sz="10233" dirty="0">
                <a:solidFill>
                  <a:schemeClr val="lt1"/>
                </a:solidFill>
                <a:latin typeface="Bebas Neue"/>
                <a:ea typeface="Bebas Neue"/>
                <a:cs typeface="Bebas Neue"/>
                <a:sym typeface="Bebas Neue"/>
              </a:rPr>
              <a:t>SELL US RUBBISH </a:t>
            </a:r>
            <a:endParaRPr sz="10233" dirty="0">
              <a:solidFill>
                <a:schemeClr val="lt1"/>
              </a:solidFill>
              <a:latin typeface="Bebas Neue"/>
              <a:ea typeface="Bebas Neue"/>
              <a:cs typeface="Bebas Neue"/>
              <a:sym typeface="Bebas Neue"/>
            </a:endParaRPr>
          </a:p>
          <a:p>
            <a:pPr marL="457200" lvl="0" indent="-391060" algn="l" rtl="0">
              <a:spcBef>
                <a:spcPts val="0"/>
              </a:spcBef>
              <a:spcAft>
                <a:spcPts val="0"/>
              </a:spcAft>
              <a:buClr>
                <a:schemeClr val="lt1"/>
              </a:buClr>
              <a:buSzPct val="100000"/>
              <a:buFont typeface="Bebas Neue"/>
              <a:buAutoNum type="alphaUcPeriod"/>
            </a:pPr>
            <a:r>
              <a:rPr lang="en-GB" sz="10233" dirty="0">
                <a:solidFill>
                  <a:schemeClr val="lt1"/>
                </a:solidFill>
                <a:latin typeface="Bebas Neue"/>
                <a:ea typeface="Bebas Neue"/>
                <a:cs typeface="Bebas Neue"/>
                <a:sym typeface="Bebas Neue"/>
              </a:rPr>
              <a:t>ATE EVERYONE’S FOOD </a:t>
            </a:r>
            <a:endParaRPr sz="10233" dirty="0">
              <a:solidFill>
                <a:schemeClr val="lt1"/>
              </a:solidFill>
              <a:latin typeface="Bebas Neue"/>
              <a:ea typeface="Bebas Neue"/>
              <a:cs typeface="Bebas Neue"/>
              <a:sym typeface="Bebas Neue"/>
            </a:endParaRPr>
          </a:p>
          <a:p>
            <a:pPr marL="457200" lvl="0" indent="-391060" algn="l" rtl="0">
              <a:spcBef>
                <a:spcPts val="0"/>
              </a:spcBef>
              <a:spcAft>
                <a:spcPts val="0"/>
              </a:spcAft>
              <a:buClr>
                <a:schemeClr val="lt1"/>
              </a:buClr>
              <a:buSzPct val="100000"/>
              <a:buFont typeface="Bebas Neue"/>
              <a:buAutoNum type="alphaUcPeriod"/>
            </a:pPr>
            <a:r>
              <a:rPr lang="en-GB" sz="10233" dirty="0">
                <a:solidFill>
                  <a:schemeClr val="lt1"/>
                </a:solidFill>
                <a:latin typeface="Bebas Neue"/>
                <a:ea typeface="Bebas Neue"/>
                <a:cs typeface="Bebas Neue"/>
                <a:sym typeface="Bebas Neue"/>
              </a:rPr>
              <a:t>BREAK LOCKDOWN RULES AND HAVE PARTIES</a:t>
            </a:r>
            <a:endParaRPr sz="10233" dirty="0">
              <a:solidFill>
                <a:schemeClr val="lt1"/>
              </a:solidFill>
              <a:latin typeface="Bebas Neue"/>
              <a:ea typeface="Bebas Neue"/>
              <a:cs typeface="Bebas Neue"/>
              <a:sym typeface="Bebas Neue"/>
            </a:endParaRPr>
          </a:p>
          <a:p>
            <a:pPr marL="457200" lvl="0" indent="-556160" algn="l" rtl="0">
              <a:spcBef>
                <a:spcPts val="0"/>
              </a:spcBef>
              <a:spcAft>
                <a:spcPts val="0"/>
              </a:spcAft>
              <a:buClr>
                <a:srgbClr val="FFFF00"/>
              </a:buClr>
              <a:buSzPct val="100000"/>
              <a:buFont typeface="Bebas Neue"/>
              <a:buAutoNum type="alphaUcPeriod"/>
            </a:pPr>
            <a:r>
              <a:rPr lang="en-GB" sz="20633" dirty="0">
                <a:solidFill>
                  <a:srgbClr val="FFFF00"/>
                </a:solidFill>
                <a:latin typeface="Bebas Neue"/>
                <a:ea typeface="Bebas Neue"/>
                <a:cs typeface="Bebas Neue"/>
                <a:sym typeface="Bebas Neue"/>
              </a:rPr>
              <a:t>Did NOT PAY ANY TAX </a:t>
            </a:r>
            <a:endParaRPr sz="20633" dirty="0">
              <a:solidFill>
                <a:srgbClr val="FFFF00"/>
              </a:solidFill>
              <a:latin typeface="Bebas Neue"/>
              <a:ea typeface="Bebas Neue"/>
              <a:cs typeface="Bebas Neue"/>
              <a:sym typeface="Bebas Neue"/>
            </a:endParaRPr>
          </a:p>
          <a:p>
            <a:pPr marL="0" lvl="0" indent="0" algn="l" rtl="0">
              <a:spcBef>
                <a:spcPts val="1200"/>
              </a:spcBef>
              <a:spcAft>
                <a:spcPts val="0"/>
              </a:spcAft>
              <a:buNone/>
            </a:pPr>
            <a:endParaRPr sz="20633"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sz="6110" dirty="0">
              <a:solidFill>
                <a:schemeClr val="lt1"/>
              </a:solidFill>
              <a:latin typeface="Bebas Neue"/>
              <a:ea typeface="Bebas Neue"/>
              <a:cs typeface="Bebas Neue"/>
              <a:sym typeface="Bebas Neue"/>
            </a:endParaRPr>
          </a:p>
          <a:p>
            <a:pPr marL="0" lvl="0" indent="0" algn="ctr" rtl="0">
              <a:spcBef>
                <a:spcPts val="1200"/>
              </a:spcBef>
              <a:spcAft>
                <a:spcPts val="0"/>
              </a:spcAft>
              <a:buNone/>
            </a:pPr>
            <a:endParaRPr sz="3300" dirty="0">
              <a:solidFill>
                <a:schemeClr val="lt1"/>
              </a:solidFill>
              <a:latin typeface="Bebas Neue"/>
              <a:ea typeface="Bebas Neue"/>
              <a:cs typeface="Bebas Neue"/>
              <a:sym typeface="Bebas Neue"/>
            </a:endParaRPr>
          </a:p>
          <a:p>
            <a:pPr marL="0" lvl="0" indent="0" algn="l" rtl="0">
              <a:spcBef>
                <a:spcPts val="1200"/>
              </a:spcBef>
              <a:spcAft>
                <a:spcPts val="0"/>
              </a:spcAft>
              <a:buNone/>
            </a:pPr>
            <a:endParaRPr sz="2300"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457200" lvl="0" indent="0" algn="l" rtl="0">
              <a:spcBef>
                <a:spcPts val="1200"/>
              </a:spcBef>
              <a:spcAft>
                <a:spcPts val="0"/>
              </a:spcAft>
              <a:buNone/>
            </a:pPr>
            <a:endParaRPr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5" name="Google Shape;215;p34"/>
          <p:cNvSpPr txBox="1">
            <a:spLocks noGrp="1"/>
          </p:cNvSpPr>
          <p:nvPr>
            <p:ph type="title"/>
          </p:nvPr>
        </p:nvSpPr>
        <p:spPr>
          <a:xfrm>
            <a:off x="356100" y="289600"/>
            <a:ext cx="8520600" cy="572700"/>
          </a:xfrm>
          <a:prstGeom prst="rect">
            <a:avLst/>
          </a:prstGeom>
        </p:spPr>
        <p:txBody>
          <a:bodyPr spcFirstLastPara="1" wrap="square" lIns="91425" tIns="91425" rIns="91425" bIns="91425" anchor="t" anchorCtr="0">
            <a:noAutofit/>
          </a:bodyPr>
          <a:lstStyle/>
          <a:p>
            <a:pPr algn="ctr">
              <a:lnSpc>
                <a:spcPct val="115000"/>
              </a:lnSpc>
              <a:spcBef>
                <a:spcPts val="1200"/>
              </a:spcBef>
              <a:buSzPts val="990"/>
            </a:pPr>
            <a:r>
              <a:rPr lang="en-US" sz="2500" dirty="0">
                <a:solidFill>
                  <a:schemeClr val="lt1"/>
                </a:solidFill>
                <a:latin typeface="Bebas Neue"/>
                <a:ea typeface="Bebas Neue"/>
                <a:cs typeface="Bebas Neue"/>
                <a:sym typeface="Bebas Neue"/>
              </a:rPr>
              <a:t>DO YOU THINK IT’S GOOD OR BAD TO HAVE BILLIONAIRES IN THE WORLD?</a:t>
            </a:r>
            <a:br>
              <a:rPr lang="en-US" sz="2500" dirty="0">
                <a:solidFill>
                  <a:schemeClr val="lt1"/>
                </a:solidFill>
                <a:latin typeface="Bebas Neue"/>
                <a:ea typeface="Bebas Neue"/>
                <a:cs typeface="Bebas Neue"/>
                <a:sym typeface="Bebas Neue"/>
              </a:rPr>
            </a:br>
            <a:endParaRPr sz="2500" dirty="0">
              <a:solidFill>
                <a:schemeClr val="lt1"/>
              </a:solidFill>
              <a:latin typeface="Bebas Neue"/>
              <a:ea typeface="Bebas Neue"/>
              <a:cs typeface="Bebas Neue"/>
              <a:sym typeface="Bebas Neue"/>
            </a:endParaRPr>
          </a:p>
          <a:p>
            <a:pPr marL="0" lvl="0" indent="0" algn="ctr" rtl="0">
              <a:lnSpc>
                <a:spcPct val="115000"/>
              </a:lnSpc>
              <a:spcBef>
                <a:spcPts val="1200"/>
              </a:spcBef>
              <a:spcAft>
                <a:spcPts val="1200"/>
              </a:spcAft>
              <a:buSzPts val="990"/>
              <a:buNone/>
            </a:pPr>
            <a:r>
              <a:rPr lang="en-GB" sz="3500" dirty="0">
                <a:solidFill>
                  <a:schemeClr val="lt1"/>
                </a:solidFill>
                <a:latin typeface="Bebas Neue"/>
                <a:ea typeface="Bebas Neue"/>
                <a:cs typeface="Bebas Neue"/>
                <a:sym typeface="Bebas Neue"/>
              </a:rPr>
              <a:t>DISCUSS IN GROUPS AND FEEDBACK! </a:t>
            </a:r>
            <a:endParaRPr sz="3500" dirty="0">
              <a:solidFill>
                <a:schemeClr val="lt1"/>
              </a:solidFill>
              <a:latin typeface="Bebas Neue"/>
              <a:ea typeface="Bebas Neue"/>
              <a:cs typeface="Bebas Neue"/>
              <a:sym typeface="Bebas Neue"/>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3" name="Google Shape;233;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GB" sz="5220" dirty="0">
                <a:solidFill>
                  <a:schemeClr val="lt1"/>
                </a:solidFill>
                <a:latin typeface="Bebas Neue"/>
                <a:ea typeface="Bebas Neue"/>
                <a:cs typeface="Bebas Neue"/>
                <a:sym typeface="Bebas Neue"/>
              </a:rPr>
              <a:t>Can you think of a global issue that is happening in the world right now?</a:t>
            </a:r>
            <a:endParaRPr sz="5220" dirty="0">
              <a:solidFill>
                <a:schemeClr val="lt1"/>
              </a:solidFill>
              <a:latin typeface="Bebas Neue"/>
              <a:ea typeface="Bebas Neue"/>
              <a:cs typeface="Bebas Neue"/>
              <a:sym typeface="Bebas Neue"/>
            </a:endParaRPr>
          </a:p>
        </p:txBody>
      </p:sp>
      <p:sp>
        <p:nvSpPr>
          <p:cNvPr id="234" name="Google Shape;234;p36"/>
          <p:cNvSpPr txBox="1">
            <a:spLocks noGrp="1"/>
          </p:cNvSpPr>
          <p:nvPr>
            <p:ph type="body" idx="1"/>
          </p:nvPr>
        </p:nvSpPr>
        <p:spPr>
          <a:xfrm>
            <a:off x="387900" y="2924175"/>
            <a:ext cx="8520600" cy="1123950"/>
          </a:xfrm>
          <a:prstGeom prst="rect">
            <a:avLst/>
          </a:prstGeom>
        </p:spPr>
        <p:txBody>
          <a:bodyPr spcFirstLastPara="1" wrap="square" lIns="91425" tIns="91425" rIns="91425" bIns="91425" anchor="t" anchorCtr="0">
            <a:normAutofit/>
          </a:bodyPr>
          <a:lstStyle/>
          <a:p>
            <a:pPr marL="0" lvl="0" indent="0" algn="ctr" rtl="0">
              <a:spcBef>
                <a:spcPts val="0"/>
              </a:spcBef>
              <a:spcAft>
                <a:spcPts val="1200"/>
              </a:spcAft>
              <a:buNone/>
            </a:pPr>
            <a:r>
              <a:rPr lang="en-GB" sz="2700" dirty="0">
                <a:solidFill>
                  <a:schemeClr val="bg1"/>
                </a:solidFill>
                <a:latin typeface="Bebas Neue" panose="020B0606020202050201" pitchFamily="34" charset="0"/>
              </a:rPr>
              <a:t>Discuss in groups and make a list</a:t>
            </a:r>
            <a:endParaRPr sz="2700" dirty="0">
              <a:solidFill>
                <a:schemeClr val="bg1"/>
              </a:solidFill>
              <a:latin typeface="Bebas Neue" panose="020B0606020202050201"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40" name="Google Shape;240;p37"/>
          <p:cNvSpPr txBox="1">
            <a:spLocks noGrp="1"/>
          </p:cNvSpPr>
          <p:nvPr>
            <p:ph type="title"/>
          </p:nvPr>
        </p:nvSpPr>
        <p:spPr>
          <a:xfrm>
            <a:off x="845100" y="-23511"/>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GB" sz="3620" dirty="0">
                <a:solidFill>
                  <a:schemeClr val="lt1"/>
                </a:solidFill>
                <a:latin typeface="Bebas Neue"/>
                <a:ea typeface="Bebas Neue"/>
                <a:cs typeface="Bebas Neue"/>
                <a:sym typeface="Bebas Neue"/>
              </a:rPr>
              <a:t>GLOBAL ISSUES: some suggestions …</a:t>
            </a:r>
            <a:endParaRPr sz="3620" dirty="0">
              <a:solidFill>
                <a:schemeClr val="lt1"/>
              </a:solidFill>
              <a:latin typeface="Bebas Neue"/>
              <a:ea typeface="Bebas Neue"/>
              <a:cs typeface="Bebas Neue"/>
              <a:sym typeface="Bebas Neue"/>
            </a:endParaRPr>
          </a:p>
        </p:txBody>
      </p:sp>
      <p:sp>
        <p:nvSpPr>
          <p:cNvPr id="241" name="Google Shape;241;p37"/>
          <p:cNvSpPr txBox="1">
            <a:spLocks noGrp="1"/>
          </p:cNvSpPr>
          <p:nvPr>
            <p:ph type="body" idx="1"/>
          </p:nvPr>
        </p:nvSpPr>
        <p:spPr>
          <a:xfrm>
            <a:off x="919574" y="732761"/>
            <a:ext cx="2814225" cy="4010689"/>
          </a:xfrm>
          <a:prstGeom prst="rect">
            <a:avLst/>
          </a:prstGeom>
        </p:spPr>
        <p:txBody>
          <a:bodyPr spcFirstLastPara="1" wrap="square" lIns="91425" tIns="91425" rIns="91425" bIns="91425" anchor="t" anchorCtr="0">
            <a:normAutofit fontScale="25000" lnSpcReduction="20000"/>
          </a:bodyPr>
          <a:lstStyle/>
          <a:p>
            <a:pPr marL="0" lvl="0" indent="0" algn="l" rtl="0">
              <a:lnSpc>
                <a:spcPct val="125000"/>
              </a:lnSpc>
              <a:spcBef>
                <a:spcPts val="0"/>
              </a:spcBef>
              <a:spcAft>
                <a:spcPts val="0"/>
              </a:spcAft>
              <a:buClr>
                <a:schemeClr val="dk1"/>
              </a:buClr>
              <a:buSzPct val="34180"/>
              <a:buFont typeface="Arial"/>
              <a:buNone/>
            </a:pPr>
            <a:r>
              <a:rPr lang="en-GB" sz="6400" b="1" dirty="0">
                <a:solidFill>
                  <a:srgbClr val="232323"/>
                </a:solidFill>
                <a:highlight>
                  <a:srgbClr val="FFFFFF"/>
                </a:highlight>
                <a:latin typeface="Oswald"/>
                <a:ea typeface="Oswald"/>
                <a:cs typeface="Oswald"/>
                <a:sym typeface="Oswald"/>
              </a:rPr>
              <a:t>Poverty </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Clr>
                <a:schemeClr val="dk1"/>
              </a:buClr>
              <a:buSzPct val="34180"/>
              <a:buFont typeface="Arial"/>
              <a:buNone/>
            </a:pPr>
            <a:r>
              <a:rPr lang="en-GB" sz="6400" b="1" dirty="0">
                <a:solidFill>
                  <a:srgbClr val="232323"/>
                </a:solidFill>
                <a:highlight>
                  <a:srgbClr val="FFFFFF"/>
                </a:highlight>
                <a:latin typeface="Oswald"/>
                <a:ea typeface="Oswald"/>
                <a:cs typeface="Oswald"/>
                <a:sym typeface="Oswald"/>
              </a:rPr>
              <a:t>Climate change</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Clr>
                <a:schemeClr val="dk1"/>
              </a:buClr>
              <a:buSzPct val="34180"/>
              <a:buFont typeface="Arial"/>
              <a:buNone/>
            </a:pPr>
            <a:r>
              <a:rPr lang="en-GB" sz="6400" b="1" dirty="0">
                <a:solidFill>
                  <a:srgbClr val="232323"/>
                </a:solidFill>
                <a:highlight>
                  <a:srgbClr val="FFFFFF"/>
                </a:highlight>
                <a:latin typeface="Oswald"/>
                <a:ea typeface="Oswald"/>
                <a:cs typeface="Oswald"/>
                <a:sym typeface="Oswald"/>
              </a:rPr>
              <a:t>Food insecurity</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Clr>
                <a:schemeClr val="dk1"/>
              </a:buClr>
              <a:buSzPct val="34180"/>
              <a:buFont typeface="Arial"/>
              <a:buNone/>
            </a:pPr>
            <a:r>
              <a:rPr lang="en-GB" sz="6400" b="1" dirty="0">
                <a:solidFill>
                  <a:srgbClr val="232323"/>
                </a:solidFill>
                <a:highlight>
                  <a:srgbClr val="FFFFFF"/>
                </a:highlight>
                <a:latin typeface="Oswald"/>
                <a:ea typeface="Oswald"/>
                <a:cs typeface="Oswald"/>
                <a:sym typeface="Oswald"/>
              </a:rPr>
              <a:t>Refugee rights</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Clr>
                <a:schemeClr val="dk1"/>
              </a:buClr>
              <a:buSzPct val="34180"/>
              <a:buFont typeface="Arial"/>
              <a:buNone/>
            </a:pPr>
            <a:r>
              <a:rPr lang="en-GB" sz="6400" b="1" dirty="0">
                <a:solidFill>
                  <a:srgbClr val="232323"/>
                </a:solidFill>
                <a:highlight>
                  <a:srgbClr val="FFFFFF"/>
                </a:highlight>
                <a:latin typeface="Oswald"/>
                <a:ea typeface="Oswald"/>
                <a:cs typeface="Oswald"/>
                <a:sym typeface="Oswald"/>
              </a:rPr>
              <a:t>COVID-19</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Clr>
                <a:schemeClr val="dk1"/>
              </a:buClr>
              <a:buSzPct val="34180"/>
              <a:buFont typeface="Arial"/>
              <a:buNone/>
            </a:pPr>
            <a:r>
              <a:rPr lang="en-GB" sz="6400" b="1" dirty="0">
                <a:solidFill>
                  <a:srgbClr val="232323"/>
                </a:solidFill>
                <a:highlight>
                  <a:srgbClr val="FFFFFF"/>
                </a:highlight>
                <a:latin typeface="Oswald"/>
                <a:ea typeface="Oswald"/>
                <a:cs typeface="Oswald"/>
                <a:sym typeface="Oswald"/>
              </a:rPr>
              <a:t>Healthcare</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Clr>
                <a:schemeClr val="dk1"/>
              </a:buClr>
              <a:buSzPct val="34180"/>
              <a:buFont typeface="Arial"/>
              <a:buNone/>
            </a:pPr>
            <a:r>
              <a:rPr lang="en-GB" sz="6400" b="1" dirty="0">
                <a:solidFill>
                  <a:srgbClr val="232323"/>
                </a:solidFill>
                <a:highlight>
                  <a:srgbClr val="FFFFFF"/>
                </a:highlight>
                <a:latin typeface="Oswald"/>
                <a:ea typeface="Oswald"/>
                <a:cs typeface="Oswald"/>
                <a:sym typeface="Oswald"/>
              </a:rPr>
              <a:t>Mental health</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LGBTQ+ rights</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Disability rights</a:t>
            </a: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Climate change – floods, drought, famine, deforestation, forest fires </a:t>
            </a:r>
            <a:endParaRPr sz="6400" b="1" dirty="0">
              <a:solidFill>
                <a:srgbClr val="232323"/>
              </a:solidFill>
              <a:highlight>
                <a:srgbClr val="FFFFFF"/>
              </a:highlight>
              <a:latin typeface="Oswald"/>
              <a:ea typeface="Oswald"/>
              <a:cs typeface="Oswald"/>
              <a:sym typeface="Oswald"/>
            </a:endParaRPr>
          </a:p>
          <a:p>
            <a:pPr marL="0" lvl="0" indent="0" algn="l" rtl="0">
              <a:spcBef>
                <a:spcPts val="800"/>
              </a:spcBef>
              <a:spcAft>
                <a:spcPts val="1200"/>
              </a:spcAft>
              <a:buNone/>
            </a:pPr>
            <a:endParaRPr sz="2200" b="1" dirty="0">
              <a:solidFill>
                <a:srgbClr val="232323"/>
              </a:solidFill>
              <a:highlight>
                <a:srgbClr val="FFFFFF"/>
              </a:highlight>
              <a:latin typeface="Oswald"/>
              <a:ea typeface="Oswald"/>
              <a:cs typeface="Oswald"/>
              <a:sym typeface="Oswald"/>
            </a:endParaRPr>
          </a:p>
        </p:txBody>
      </p:sp>
      <p:sp>
        <p:nvSpPr>
          <p:cNvPr id="242" name="Google Shape;242;p37"/>
          <p:cNvSpPr txBox="1">
            <a:spLocks noGrp="1"/>
          </p:cNvSpPr>
          <p:nvPr>
            <p:ph type="body" idx="1"/>
          </p:nvPr>
        </p:nvSpPr>
        <p:spPr>
          <a:xfrm>
            <a:off x="4431848" y="732762"/>
            <a:ext cx="3893002" cy="4162425"/>
          </a:xfrm>
          <a:prstGeom prst="rect">
            <a:avLst/>
          </a:prstGeom>
        </p:spPr>
        <p:txBody>
          <a:bodyPr spcFirstLastPara="1" wrap="square" lIns="91425" tIns="91425" rIns="91425" bIns="91425" anchor="t" anchorCtr="0">
            <a:normAutofit fontScale="25000" lnSpcReduction="20000"/>
          </a:bodyPr>
          <a:lstStyle/>
          <a:p>
            <a:pPr marL="0" lvl="0" indent="0" algn="l" rtl="0">
              <a:lnSpc>
                <a:spcPct val="125000"/>
              </a:lnSpc>
              <a:spcBef>
                <a:spcPts val="0"/>
              </a:spcBef>
              <a:spcAft>
                <a:spcPts val="0"/>
              </a:spcAft>
              <a:buNone/>
            </a:pPr>
            <a:r>
              <a:rPr lang="en-GB" sz="6400" b="1" dirty="0">
                <a:solidFill>
                  <a:srgbClr val="232323"/>
                </a:solidFill>
                <a:highlight>
                  <a:srgbClr val="FFFFFF"/>
                </a:highlight>
                <a:latin typeface="Oswald"/>
                <a:ea typeface="Oswald"/>
                <a:cs typeface="Oswald"/>
                <a:sym typeface="Oswald"/>
              </a:rPr>
              <a:t>Reproductive injustice</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Children’s rights</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Gender equality</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Disinformation/fake news </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Authoritarianism</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Corruption</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Institutionalised racism</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Educational disparity </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Cybersecurity</a:t>
            </a:r>
            <a:endParaRPr sz="6400" b="1" dirty="0">
              <a:solidFill>
                <a:srgbClr val="232323"/>
              </a:solidFill>
              <a:highlight>
                <a:srgbClr val="FFFFFF"/>
              </a:highlight>
              <a:latin typeface="Oswald"/>
              <a:ea typeface="Oswald"/>
              <a:cs typeface="Oswald"/>
              <a:sym typeface="Oswald"/>
            </a:endParaRPr>
          </a:p>
          <a:p>
            <a:pPr marL="0" lvl="0" indent="0" algn="l" rtl="0">
              <a:lnSpc>
                <a:spcPct val="125000"/>
              </a:lnSpc>
              <a:spcBef>
                <a:spcPts val="800"/>
              </a:spcBef>
              <a:spcAft>
                <a:spcPts val="0"/>
              </a:spcAft>
              <a:buNone/>
            </a:pPr>
            <a:r>
              <a:rPr lang="en-GB" sz="6400" b="1" dirty="0">
                <a:solidFill>
                  <a:srgbClr val="232323"/>
                </a:solidFill>
                <a:highlight>
                  <a:srgbClr val="FFFFFF"/>
                </a:highlight>
                <a:latin typeface="Oswald"/>
                <a:ea typeface="Oswald"/>
                <a:cs typeface="Oswald"/>
                <a:sym typeface="Oswald"/>
              </a:rPr>
              <a:t>War</a:t>
            </a:r>
            <a:endParaRPr sz="6400" b="1" dirty="0">
              <a:solidFill>
                <a:srgbClr val="232323"/>
              </a:solidFill>
              <a:highlight>
                <a:srgbClr val="FFFFFF"/>
              </a:highlight>
              <a:latin typeface="Oswald"/>
              <a:ea typeface="Oswald"/>
              <a:cs typeface="Oswald"/>
              <a:sym typeface="Oswald"/>
            </a:endParaRPr>
          </a:p>
          <a:p>
            <a:pPr marL="0" lvl="0" indent="0" algn="l" rtl="0">
              <a:spcBef>
                <a:spcPts val="800"/>
              </a:spcBef>
              <a:spcAft>
                <a:spcPts val="1200"/>
              </a:spcAft>
              <a:buNone/>
            </a:pPr>
            <a:endParaRPr sz="2200" b="1" dirty="0">
              <a:solidFill>
                <a:srgbClr val="232323"/>
              </a:solidFill>
              <a:highlight>
                <a:srgbClr val="FFFFFF"/>
              </a:highlight>
              <a:latin typeface="Oswald"/>
              <a:ea typeface="Oswald"/>
              <a:cs typeface="Oswald"/>
              <a:sym typeface="Oswa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F751-86F0-119C-26B2-8704FA94844F}"/>
              </a:ext>
            </a:extLst>
          </p:cNvPr>
          <p:cNvSpPr>
            <a:spLocks noGrp="1"/>
          </p:cNvSpPr>
          <p:nvPr>
            <p:ph type="title"/>
          </p:nvPr>
        </p:nvSpPr>
        <p:spPr/>
        <p:txBody>
          <a:bodyPr>
            <a:normAutofit fontScale="90000"/>
          </a:bodyPr>
          <a:lstStyle/>
          <a:p>
            <a:pPr algn="ctr"/>
            <a:r>
              <a:rPr lang="en-GB" b="1" dirty="0"/>
              <a:t>Thank you for downloading our quiz! </a:t>
            </a:r>
            <a:br>
              <a:rPr lang="en-GB" dirty="0"/>
            </a:br>
            <a:endParaRPr lang="en-GB" dirty="0"/>
          </a:p>
        </p:txBody>
      </p:sp>
      <p:sp>
        <p:nvSpPr>
          <p:cNvPr id="3" name="Text Placeholder 2">
            <a:extLst>
              <a:ext uri="{FF2B5EF4-FFF2-40B4-BE49-F238E27FC236}">
                <a16:creationId xmlns:a16="http://schemas.microsoft.com/office/drawing/2014/main" id="{A390A0E0-4FF3-AE3D-7225-587C0A9F02ED}"/>
              </a:ext>
            </a:extLst>
          </p:cNvPr>
          <p:cNvSpPr>
            <a:spLocks noGrp="1"/>
          </p:cNvSpPr>
          <p:nvPr>
            <p:ph type="body" idx="1"/>
          </p:nvPr>
        </p:nvSpPr>
        <p:spPr/>
        <p:txBody>
          <a:bodyPr>
            <a:normAutofit fontScale="92500"/>
          </a:bodyPr>
          <a:lstStyle/>
          <a:p>
            <a:pPr marL="114300" indent="0">
              <a:buNone/>
            </a:pPr>
            <a:r>
              <a:rPr lang="en-GB" sz="1500" b="1" dirty="0">
                <a:solidFill>
                  <a:schemeClr val="tx1"/>
                </a:solidFill>
              </a:rPr>
              <a:t>All games and activities in this series have been put together by UK based youth film &amp; media project, </a:t>
            </a:r>
            <a:r>
              <a:rPr lang="en-GB" sz="1500" b="1" dirty="0">
                <a:solidFill>
                  <a:schemeClr val="tx1"/>
                </a:solidFill>
                <a:hlinkClick r:id="rId2"/>
              </a:rPr>
              <a:t>Mouth That Roars </a:t>
            </a:r>
            <a:r>
              <a:rPr lang="en-GB" sz="1500" b="1" dirty="0">
                <a:solidFill>
                  <a:schemeClr val="tx1"/>
                </a:solidFill>
              </a:rPr>
              <a:t>as part of wider Democracy education programme called </a:t>
            </a:r>
            <a:r>
              <a:rPr lang="en-GB" sz="1500" b="1" i="1" dirty="0">
                <a:solidFill>
                  <a:schemeClr val="tx1"/>
                </a:solidFill>
              </a:rPr>
              <a:t>“Be The Change” </a:t>
            </a:r>
            <a:r>
              <a:rPr lang="en-GB" sz="1500" b="1" dirty="0">
                <a:solidFill>
                  <a:schemeClr val="tx1"/>
                </a:solidFill>
              </a:rPr>
              <a:t>funded by the Council for Europe’s, </a:t>
            </a:r>
            <a:r>
              <a:rPr lang="en-GB" sz="1500" b="1" dirty="0">
                <a:solidFill>
                  <a:schemeClr val="tx1"/>
                </a:solidFill>
                <a:hlinkClick r:id="rId3"/>
              </a:rPr>
              <a:t>European Youth Foundation</a:t>
            </a:r>
            <a:r>
              <a:rPr lang="en-GB" sz="1500" b="1" dirty="0">
                <a:solidFill>
                  <a:schemeClr val="tx1"/>
                </a:solidFill>
              </a:rPr>
              <a:t>. They are intended for use with young people in informal education and community settings. </a:t>
            </a:r>
          </a:p>
          <a:p>
            <a:pPr marL="114300" indent="0">
              <a:buNone/>
            </a:pPr>
            <a:r>
              <a:rPr lang="en-GB" sz="1500" b="1" i="1" dirty="0">
                <a:solidFill>
                  <a:schemeClr val="tx1"/>
                </a:solidFill>
              </a:rPr>
              <a:t>(NB: Some information held in these activities, will be subject to change over time.)</a:t>
            </a:r>
          </a:p>
          <a:p>
            <a:pPr marL="114300" indent="0">
              <a:buNone/>
            </a:pPr>
            <a:endParaRPr lang="en-GB" sz="1500" b="1" dirty="0">
              <a:solidFill>
                <a:schemeClr val="tx1"/>
              </a:solidFill>
            </a:endParaRPr>
          </a:p>
          <a:p>
            <a:pPr marL="114300" indent="0">
              <a:buNone/>
            </a:pPr>
            <a:r>
              <a:rPr lang="en-GB" sz="1500" b="1" dirty="0">
                <a:solidFill>
                  <a:schemeClr val="tx1"/>
                </a:solidFill>
              </a:rPr>
              <a:t>Please visit our website for more details and activities and follow us on Instagram </a:t>
            </a:r>
            <a:r>
              <a:rPr lang="en-GB" sz="1500" b="1" dirty="0">
                <a:solidFill>
                  <a:srgbClr val="0097A7"/>
                </a:solidFill>
                <a:hlinkClick r:id="rId4"/>
              </a:rPr>
              <a:t>@Mouth_That_Roar</a:t>
            </a:r>
            <a:r>
              <a:rPr lang="en-GB" sz="1500" b="1" dirty="0">
                <a:solidFill>
                  <a:schemeClr val="tx1"/>
                </a:solidFill>
                <a:hlinkClick r:id="rId4"/>
              </a:rPr>
              <a:t>s </a:t>
            </a:r>
            <a:r>
              <a:rPr lang="en-GB" sz="1500" b="1" dirty="0">
                <a:solidFill>
                  <a:schemeClr val="tx1"/>
                </a:solidFill>
              </a:rPr>
              <a:t>for more films and campaigns created by young people for young people.</a:t>
            </a:r>
          </a:p>
          <a:p>
            <a:pPr marL="114300" indent="0">
              <a:buNone/>
            </a:pPr>
            <a:endParaRPr lang="en-GB" dirty="0"/>
          </a:p>
          <a:p>
            <a:pPr marL="114300" indent="0">
              <a:buNone/>
            </a:pPr>
            <a:endParaRPr lang="en-GB" dirty="0"/>
          </a:p>
          <a:p>
            <a:pPr marL="114300" indent="0">
              <a:buNone/>
            </a:pPr>
            <a:endParaRPr lang="en-GB" dirty="0"/>
          </a:p>
          <a:p>
            <a:pPr marL="114300" indent="0">
              <a:buNone/>
            </a:pPr>
            <a:r>
              <a:rPr lang="en-GB" dirty="0"/>
              <a:t> </a:t>
            </a:r>
          </a:p>
          <a:p>
            <a:endParaRPr lang="en-GB" dirty="0"/>
          </a:p>
        </p:txBody>
      </p:sp>
      <p:pic>
        <p:nvPicPr>
          <p:cNvPr id="5" name="Picture 4" descr="A picture containing arrow&#10;&#10;Description automatically generated">
            <a:hlinkClick r:id="rId2"/>
            <a:extLst>
              <a:ext uri="{FF2B5EF4-FFF2-40B4-BE49-F238E27FC236}">
                <a16:creationId xmlns:a16="http://schemas.microsoft.com/office/drawing/2014/main" id="{62C44047-0F5C-A674-8118-E02A402FF1C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03031" y="3991023"/>
            <a:ext cx="1001215" cy="999635"/>
          </a:xfrm>
          <a:prstGeom prst="rect">
            <a:avLst/>
          </a:prstGeom>
          <a:effectLst/>
        </p:spPr>
      </p:pic>
      <p:pic>
        <p:nvPicPr>
          <p:cNvPr id="6" name="Picture 5" descr="Shape&#10;&#10;Description automatically generated with medium confidence">
            <a:extLst>
              <a:ext uri="{FF2B5EF4-FFF2-40B4-BE49-F238E27FC236}">
                <a16:creationId xmlns:a16="http://schemas.microsoft.com/office/drawing/2014/main" id="{B9292C9E-7C01-B45F-D1A2-7CB7FF194579}"/>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225097" y="3880560"/>
            <a:ext cx="1670080" cy="1335121"/>
          </a:xfrm>
          <a:prstGeom prst="rect">
            <a:avLst/>
          </a:prstGeom>
        </p:spPr>
      </p:pic>
      <p:pic>
        <p:nvPicPr>
          <p:cNvPr id="8" name="Picture 7" descr="Text&#10;&#10;Description automatically generated">
            <a:extLst>
              <a:ext uri="{FF2B5EF4-FFF2-40B4-BE49-F238E27FC236}">
                <a16:creationId xmlns:a16="http://schemas.microsoft.com/office/drawing/2014/main" id="{C29C6D52-F1A2-3A99-A4F1-EBFB59C1E57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447968" y="3991023"/>
            <a:ext cx="1777129" cy="999635"/>
          </a:xfrm>
          <a:prstGeom prst="rect">
            <a:avLst/>
          </a:prstGeom>
        </p:spPr>
      </p:pic>
      <p:pic>
        <p:nvPicPr>
          <p:cNvPr id="10" name="Picture 9" descr="Shape&#10;&#10;Description automatically generated with medium confidence">
            <a:extLst>
              <a:ext uri="{FF2B5EF4-FFF2-40B4-BE49-F238E27FC236}">
                <a16:creationId xmlns:a16="http://schemas.microsoft.com/office/drawing/2014/main" id="{73A7B6F4-EF25-5B6C-5F7D-846226360A19}"/>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895177" y="3991025"/>
            <a:ext cx="1191413" cy="1114192"/>
          </a:xfrm>
          <a:prstGeom prst="rect">
            <a:avLst/>
          </a:prstGeom>
        </p:spPr>
      </p:pic>
    </p:spTree>
    <p:extLst>
      <p:ext uri="{BB962C8B-B14F-4D97-AF65-F5344CB8AC3E}">
        <p14:creationId xmlns:p14="http://schemas.microsoft.com/office/powerpoint/2010/main" val="78455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Extreme 4K Video of Category 5 Hurricane Michael">
            <a:hlinkClick r:id="" action="ppaction://media"/>
            <a:extLst>
              <a:ext uri="{FF2B5EF4-FFF2-40B4-BE49-F238E27FC236}">
                <a16:creationId xmlns:a16="http://schemas.microsoft.com/office/drawing/2014/main" id="{BC18C475-45DC-DB69-F5C2-FA91797DFAB9}"/>
              </a:ext>
            </a:extLst>
          </p:cNvPr>
          <p:cNvPicPr>
            <a:picLocks noRot="1" noChangeAspect="1"/>
          </p:cNvPicPr>
          <p:nvPr>
            <a:videoFile r:link="rId1"/>
          </p:nvPr>
        </p:nvPicPr>
        <p:blipFill>
          <a:blip r:embed="rId3"/>
          <a:stretch>
            <a:fillRect/>
          </a:stretch>
        </p:blipFill>
        <p:spPr>
          <a:xfrm>
            <a:off x="0" y="-11430"/>
            <a:ext cx="9144000" cy="5166360"/>
          </a:xfrm>
          <a:prstGeom prst="rect">
            <a:avLst/>
          </a:prstGeom>
        </p:spPr>
      </p:pic>
    </p:spTree>
    <p:extLst>
      <p:ext uri="{BB962C8B-B14F-4D97-AF65-F5344CB8AC3E}">
        <p14:creationId xmlns:p14="http://schemas.microsoft.com/office/powerpoint/2010/main" val="398873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9" name="Google Shape;69;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dirty="0">
                <a:solidFill>
                  <a:schemeClr val="lt1"/>
                </a:solidFill>
                <a:latin typeface="Bebas Neue"/>
                <a:ea typeface="Bebas Neue"/>
                <a:cs typeface="Bebas Neue"/>
                <a:sym typeface="Bebas Neue"/>
              </a:rPr>
              <a:t>HOW DOES ‘CLIMATE CHANGE’ AFFECT THE PLANET? </a:t>
            </a:r>
            <a:endParaRPr dirty="0">
              <a:solidFill>
                <a:schemeClr val="lt1"/>
              </a:solidFill>
              <a:latin typeface="Bebas Neue"/>
              <a:ea typeface="Bebas Neue"/>
              <a:cs typeface="Bebas Neue"/>
              <a:sym typeface="Bebas Neue"/>
            </a:endParaRPr>
          </a:p>
        </p:txBody>
      </p:sp>
      <p:sp>
        <p:nvSpPr>
          <p:cNvPr id="70" name="Google Shape;70;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74650" algn="l" rtl="0">
              <a:spcBef>
                <a:spcPts val="0"/>
              </a:spcBef>
              <a:spcAft>
                <a:spcPts val="0"/>
              </a:spcAft>
              <a:buClr>
                <a:schemeClr val="lt1"/>
              </a:buClr>
              <a:buSzPts val="2300"/>
              <a:buFont typeface="Bebas Neue"/>
              <a:buAutoNum type="alphaUcPeriod"/>
            </a:pPr>
            <a:r>
              <a:rPr lang="en-GB" sz="2700" dirty="0">
                <a:solidFill>
                  <a:schemeClr val="lt1"/>
                </a:solidFill>
                <a:latin typeface="Bebas Neue"/>
                <a:ea typeface="Bebas Neue"/>
                <a:cs typeface="Bebas Neue"/>
                <a:sym typeface="Bebas Neue"/>
              </a:rPr>
              <a:t>MONEY </a:t>
            </a:r>
            <a:endParaRPr sz="2700" dirty="0">
              <a:solidFill>
                <a:schemeClr val="lt1"/>
              </a:solidFill>
              <a:latin typeface="Bebas Neue"/>
              <a:ea typeface="Bebas Neue"/>
              <a:cs typeface="Bebas Neue"/>
              <a:sym typeface="Bebas Neue"/>
            </a:endParaRPr>
          </a:p>
          <a:p>
            <a:pPr marL="457200" lvl="0" indent="-374650" algn="l" rtl="0">
              <a:spcBef>
                <a:spcPts val="0"/>
              </a:spcBef>
              <a:spcAft>
                <a:spcPts val="0"/>
              </a:spcAft>
              <a:buClr>
                <a:schemeClr val="lt1"/>
              </a:buClr>
              <a:buSzPts val="2300"/>
              <a:buFont typeface="Bebas Neue"/>
              <a:buAutoNum type="alphaUcPeriod"/>
            </a:pPr>
            <a:r>
              <a:rPr lang="en-GB" sz="2700" dirty="0">
                <a:solidFill>
                  <a:schemeClr val="lt1"/>
                </a:solidFill>
                <a:latin typeface="Bebas Neue"/>
                <a:ea typeface="Bebas Neue"/>
                <a:cs typeface="Bebas Neue"/>
                <a:sym typeface="Bebas Neue"/>
              </a:rPr>
              <a:t>Rise in temperature &amp; sea levels</a:t>
            </a:r>
            <a:endParaRPr sz="2700" dirty="0">
              <a:solidFill>
                <a:schemeClr val="lt1"/>
              </a:solidFill>
              <a:latin typeface="Bebas Neue"/>
              <a:ea typeface="Bebas Neue"/>
              <a:cs typeface="Bebas Neue"/>
              <a:sym typeface="Bebas Neue"/>
            </a:endParaRPr>
          </a:p>
          <a:p>
            <a:pPr marL="457200" lvl="0" indent="-374650" algn="l" rtl="0">
              <a:spcBef>
                <a:spcPts val="0"/>
              </a:spcBef>
              <a:spcAft>
                <a:spcPts val="0"/>
              </a:spcAft>
              <a:buClr>
                <a:schemeClr val="lt1"/>
              </a:buClr>
              <a:buSzPts val="2300"/>
              <a:buFont typeface="Bebas Neue"/>
              <a:buAutoNum type="alphaUcPeriod"/>
            </a:pPr>
            <a:r>
              <a:rPr lang="en-GB" sz="2700" dirty="0">
                <a:solidFill>
                  <a:schemeClr val="lt1"/>
                </a:solidFill>
                <a:latin typeface="Bebas Neue"/>
                <a:ea typeface="Bebas Neue"/>
                <a:cs typeface="Bebas Neue"/>
                <a:sym typeface="Bebas Neue"/>
              </a:rPr>
              <a:t>EXTREME WEATHER </a:t>
            </a:r>
            <a:endParaRPr sz="2700" dirty="0">
              <a:solidFill>
                <a:schemeClr val="lt1"/>
              </a:solidFill>
              <a:latin typeface="Bebas Neue"/>
              <a:ea typeface="Bebas Neue"/>
              <a:cs typeface="Bebas Neue"/>
              <a:sym typeface="Bebas Neue"/>
            </a:endParaRPr>
          </a:p>
          <a:p>
            <a:pPr marL="457200" lvl="0" indent="-374650" algn="l" rtl="0">
              <a:spcBef>
                <a:spcPts val="0"/>
              </a:spcBef>
              <a:spcAft>
                <a:spcPts val="0"/>
              </a:spcAft>
              <a:buClr>
                <a:schemeClr val="lt1"/>
              </a:buClr>
              <a:buSzPts val="2300"/>
              <a:buFont typeface="Bebas Neue"/>
              <a:buAutoNum type="alphaUcPeriod"/>
            </a:pPr>
            <a:r>
              <a:rPr lang="en-GB" sz="2700" dirty="0">
                <a:solidFill>
                  <a:schemeClr val="lt1"/>
                </a:solidFill>
                <a:latin typeface="Bebas Neue"/>
                <a:ea typeface="Bebas Neue"/>
                <a:cs typeface="Bebas Neue"/>
                <a:sym typeface="Bebas Neue"/>
              </a:rPr>
              <a:t>Risk to HUMAN health &amp; ANIMAL LIFE  (extinction)</a:t>
            </a:r>
            <a:endParaRPr sz="2700"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chemeClr val="lt1"/>
                </a:solidFill>
                <a:latin typeface="Bebas Neue"/>
                <a:ea typeface="Bebas Neue"/>
                <a:cs typeface="Bebas Neue"/>
                <a:sym typeface="Bebas Neue"/>
              </a:rPr>
              <a:t>HOW DOES ‘CLIMATE CHANGE’ AFFECT THE PLANET? </a:t>
            </a:r>
            <a:endParaRPr>
              <a:solidFill>
                <a:schemeClr val="lt1"/>
              </a:solidFill>
              <a:latin typeface="Bebas Neue"/>
              <a:ea typeface="Bebas Neue"/>
              <a:cs typeface="Bebas Neue"/>
              <a:sym typeface="Bebas Neue"/>
            </a:endParaRPr>
          </a:p>
        </p:txBody>
      </p:sp>
      <p:sp>
        <p:nvSpPr>
          <p:cNvPr id="77" name="Google Shape;77;p16"/>
          <p:cNvSpPr txBox="1">
            <a:spLocks noGrp="1"/>
          </p:cNvSpPr>
          <p:nvPr>
            <p:ph type="body" idx="1"/>
          </p:nvPr>
        </p:nvSpPr>
        <p:spPr>
          <a:xfrm>
            <a:off x="311700" y="1152475"/>
            <a:ext cx="8520600" cy="4351342"/>
          </a:xfrm>
          <a:prstGeom prst="rect">
            <a:avLst/>
          </a:prstGeom>
        </p:spPr>
        <p:txBody>
          <a:bodyPr spcFirstLastPara="1" wrap="square" lIns="91425" tIns="91425" rIns="91425" bIns="91425" anchor="t" anchorCtr="0">
            <a:normAutofit fontScale="77500" lnSpcReduction="20000"/>
          </a:bodyPr>
          <a:lstStyle/>
          <a:p>
            <a:pPr marL="457200" lvl="0" indent="-374650" algn="l" rtl="0">
              <a:spcBef>
                <a:spcPts val="0"/>
              </a:spcBef>
              <a:spcAft>
                <a:spcPts val="0"/>
              </a:spcAft>
              <a:buClr>
                <a:schemeClr val="lt1"/>
              </a:buClr>
              <a:buSzPts val="2300"/>
              <a:buFont typeface="Bebas Neue"/>
              <a:buAutoNum type="alphaUcPeriod"/>
            </a:pPr>
            <a:r>
              <a:rPr lang="en-GB" sz="3200" dirty="0">
                <a:solidFill>
                  <a:schemeClr val="lt1"/>
                </a:solidFill>
                <a:latin typeface="Bebas Neue"/>
                <a:ea typeface="Bebas Neue"/>
                <a:cs typeface="Bebas Neue"/>
                <a:sym typeface="Bebas Neue"/>
              </a:rPr>
              <a:t>MONEY </a:t>
            </a:r>
            <a:endParaRPr sz="3200" dirty="0">
              <a:solidFill>
                <a:schemeClr val="lt1"/>
              </a:solidFill>
              <a:latin typeface="Bebas Neue"/>
              <a:ea typeface="Bebas Neue"/>
              <a:cs typeface="Bebas Neue"/>
              <a:sym typeface="Bebas Neue"/>
            </a:endParaRPr>
          </a:p>
          <a:p>
            <a:pPr marL="457200" lvl="0" indent="-431800" algn="l" rtl="0">
              <a:spcBef>
                <a:spcPts val="0"/>
              </a:spcBef>
              <a:spcAft>
                <a:spcPts val="0"/>
              </a:spcAft>
              <a:buClr>
                <a:srgbClr val="FFFF00"/>
              </a:buClr>
              <a:buSzPts val="3200"/>
              <a:buFont typeface="Bebas Neue"/>
              <a:buAutoNum type="alphaUcPeriod"/>
            </a:pPr>
            <a:r>
              <a:rPr lang="en-GB" sz="5900" dirty="0">
                <a:solidFill>
                  <a:srgbClr val="FFFF00"/>
                </a:solidFill>
                <a:latin typeface="Bebas Neue"/>
                <a:ea typeface="Bebas Neue"/>
                <a:cs typeface="Bebas Neue"/>
                <a:sym typeface="Bebas Neue"/>
              </a:rPr>
              <a:t>Rise in temperature &amp; sea levels</a:t>
            </a:r>
            <a:endParaRPr sz="5900" dirty="0">
              <a:solidFill>
                <a:srgbClr val="FFFF00"/>
              </a:solidFill>
              <a:latin typeface="Bebas Neue"/>
              <a:ea typeface="Bebas Neue"/>
              <a:cs typeface="Bebas Neue"/>
              <a:sym typeface="Bebas Neue"/>
            </a:endParaRPr>
          </a:p>
          <a:p>
            <a:pPr marL="457200" lvl="0" indent="-431800" algn="l" rtl="0">
              <a:spcBef>
                <a:spcPts val="0"/>
              </a:spcBef>
              <a:spcAft>
                <a:spcPts val="0"/>
              </a:spcAft>
              <a:buClr>
                <a:srgbClr val="FFFF00"/>
              </a:buClr>
              <a:buSzPts val="3200"/>
              <a:buFont typeface="Bebas Neue"/>
              <a:buAutoNum type="alphaUcPeriod"/>
            </a:pPr>
            <a:r>
              <a:rPr lang="en-GB" sz="5900" dirty="0">
                <a:solidFill>
                  <a:srgbClr val="FFFF00"/>
                </a:solidFill>
                <a:latin typeface="Bebas Neue"/>
                <a:ea typeface="Bebas Neue"/>
                <a:cs typeface="Bebas Neue"/>
                <a:sym typeface="Bebas Neue"/>
              </a:rPr>
              <a:t>More EXTREME WEATHER conditions</a:t>
            </a:r>
            <a:endParaRPr sz="5900" dirty="0">
              <a:solidFill>
                <a:srgbClr val="FFFF00"/>
              </a:solidFill>
              <a:latin typeface="Bebas Neue"/>
              <a:ea typeface="Bebas Neue"/>
              <a:cs typeface="Bebas Neue"/>
              <a:sym typeface="Bebas Neue"/>
            </a:endParaRPr>
          </a:p>
          <a:p>
            <a:pPr marL="457200" lvl="0" indent="-431800" algn="l" rtl="0">
              <a:spcBef>
                <a:spcPts val="0"/>
              </a:spcBef>
              <a:spcAft>
                <a:spcPts val="0"/>
              </a:spcAft>
              <a:buClr>
                <a:srgbClr val="FFFF00"/>
              </a:buClr>
              <a:buSzPts val="3200"/>
              <a:buFont typeface="Bebas Neue"/>
              <a:buAutoNum type="alphaUcPeriod"/>
            </a:pPr>
            <a:r>
              <a:rPr lang="en-GB" sz="5900" dirty="0">
                <a:solidFill>
                  <a:srgbClr val="FFFF00"/>
                </a:solidFill>
                <a:latin typeface="Bebas Neue"/>
                <a:ea typeface="Bebas Neue"/>
                <a:cs typeface="Bebas Neue"/>
                <a:sym typeface="Bebas Neue"/>
              </a:rPr>
              <a:t>HUMAN health &amp; ANIMAL LIFE (Extinction)</a:t>
            </a:r>
            <a:endParaRPr sz="5900" dirty="0">
              <a:solidFill>
                <a:srgbClr val="FFFF00"/>
              </a:solidFill>
              <a:latin typeface="Bebas Neue"/>
              <a:ea typeface="Bebas Neue"/>
              <a:cs typeface="Bebas Neue"/>
              <a:sym typeface="Bebas Neue"/>
            </a:endParaRPr>
          </a:p>
          <a:p>
            <a:pPr marL="457200" lvl="0" indent="0" algn="l" rtl="0">
              <a:spcBef>
                <a:spcPts val="1200"/>
              </a:spcBef>
              <a:spcAft>
                <a:spcPts val="0"/>
              </a:spcAft>
              <a:buNone/>
            </a:pPr>
            <a:r>
              <a:rPr lang="en-GB" sz="3200" dirty="0">
                <a:solidFill>
                  <a:schemeClr val="lt1"/>
                </a:solidFill>
                <a:latin typeface="Bebas Neue"/>
                <a:ea typeface="Bebas Neue"/>
                <a:cs typeface="Bebas Neue"/>
                <a:sym typeface="Bebas Neue"/>
              </a:rPr>
              <a:t>why DO YOU THINK A LOT OF BIG CORPORATIONS don’t CARE ABOUT CLIMATE CHANGE? </a:t>
            </a:r>
          </a:p>
          <a:p>
            <a:pPr marL="457200" lvl="0" indent="0" algn="r" rtl="0">
              <a:spcBef>
                <a:spcPts val="1200"/>
              </a:spcBef>
              <a:spcAft>
                <a:spcPts val="0"/>
              </a:spcAft>
              <a:buNone/>
            </a:pPr>
            <a:r>
              <a:rPr lang="en-GB" sz="3200" dirty="0">
                <a:solidFill>
                  <a:schemeClr val="lt1"/>
                </a:solidFill>
                <a:latin typeface="Bebas Neue"/>
                <a:ea typeface="Bebas Neue"/>
                <a:cs typeface="Bebas Neue"/>
                <a:sym typeface="Bebas Neue"/>
              </a:rPr>
              <a:t>… BECAUSE IT DOESN’T AFFECT THEIR MONEY or profits ?</a:t>
            </a:r>
            <a:endParaRPr sz="3200"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dirty="0">
                <a:solidFill>
                  <a:schemeClr val="lt1"/>
                </a:solidFill>
                <a:latin typeface="Bebas Neue"/>
                <a:ea typeface="Bebas Neue"/>
                <a:cs typeface="Bebas Neue"/>
                <a:sym typeface="Bebas Neue"/>
              </a:rPr>
              <a:t>How much of the world is paid less than $10 per day?  (Approx £8.83) </a:t>
            </a:r>
            <a:endParaRPr dirty="0">
              <a:solidFill>
                <a:schemeClr val="lt1"/>
              </a:solidFill>
              <a:latin typeface="Bebas Neue"/>
              <a:ea typeface="Bebas Neue"/>
              <a:cs typeface="Bebas Neue"/>
              <a:sym typeface="Bebas Neue"/>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62%</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99%</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30%</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27% </a:t>
            </a:r>
            <a:endParaRPr sz="2700"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dirty="0">
                <a:solidFill>
                  <a:schemeClr val="lt1"/>
                </a:solidFill>
                <a:latin typeface="Bebas Neue"/>
                <a:ea typeface="Bebas Neue"/>
                <a:cs typeface="Bebas Neue"/>
                <a:sym typeface="Bebas Neue"/>
              </a:rPr>
              <a:t>How much of the world is paid less than $10 per day?  (Approx £8.83)</a:t>
            </a:r>
            <a:endParaRPr dirty="0">
              <a:solidFill>
                <a:schemeClr val="lt1"/>
              </a:solidFill>
              <a:latin typeface="Bebas Neue"/>
              <a:ea typeface="Bebas Neue"/>
              <a:cs typeface="Bebas Neue"/>
              <a:sym typeface="Bebas Neue"/>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533400" algn="l" rtl="0">
              <a:spcBef>
                <a:spcPts val="0"/>
              </a:spcBef>
              <a:spcAft>
                <a:spcPts val="0"/>
              </a:spcAft>
              <a:buClr>
                <a:srgbClr val="FFFF00"/>
              </a:buClr>
              <a:buSzPts val="4800"/>
              <a:buFont typeface="Bebas Neue"/>
              <a:buAutoNum type="alphaUcPeriod"/>
            </a:pPr>
            <a:r>
              <a:rPr lang="en-GB" sz="4800" dirty="0">
                <a:solidFill>
                  <a:srgbClr val="FFFF00"/>
                </a:solidFill>
                <a:latin typeface="Bebas Neue"/>
                <a:ea typeface="Bebas Neue"/>
                <a:cs typeface="Bebas Neue"/>
                <a:sym typeface="Bebas Neue"/>
              </a:rPr>
              <a:t>62%</a:t>
            </a:r>
            <a:endParaRPr sz="4800" dirty="0">
              <a:solidFill>
                <a:srgbClr val="FFFF00"/>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99%</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30%</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27% </a:t>
            </a:r>
            <a:endParaRPr sz="2700"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dirty="0">
                <a:solidFill>
                  <a:schemeClr val="lt1"/>
                </a:solidFill>
                <a:latin typeface="Bebas Neue"/>
                <a:ea typeface="Bebas Neue"/>
                <a:cs typeface="Bebas Neue"/>
                <a:sym typeface="Bebas Neue"/>
              </a:rPr>
              <a:t>What is happening with money around the world, that affects most people?  </a:t>
            </a:r>
            <a:endParaRPr dirty="0">
              <a:solidFill>
                <a:schemeClr val="lt1"/>
              </a:solidFill>
              <a:latin typeface="Bebas Neue"/>
              <a:ea typeface="Bebas Neue"/>
              <a:cs typeface="Bebas Neue"/>
              <a:sym typeface="Bebas Neue"/>
            </a:endParaRPr>
          </a:p>
        </p:txBody>
      </p:sp>
      <p:sp>
        <p:nvSpPr>
          <p:cNvPr id="98" name="Google Shape;98;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Elon musk becoming a trillionaire</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Running out of money </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Inflation </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Digital money only from 2027</a:t>
            </a:r>
            <a:endParaRPr sz="2700"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solidFill>
                  <a:schemeClr val="lt1"/>
                </a:solidFill>
                <a:latin typeface="Bebas Neue"/>
                <a:ea typeface="Bebas Neue"/>
                <a:cs typeface="Bebas Neue"/>
                <a:sym typeface="Bebas Neue"/>
              </a:rPr>
              <a:t>What else happening with money in the world that affects most people?  </a:t>
            </a:r>
            <a:endParaRPr>
              <a:solidFill>
                <a:schemeClr val="lt1"/>
              </a:solidFill>
              <a:latin typeface="Bebas Neue"/>
              <a:ea typeface="Bebas Neue"/>
              <a:cs typeface="Bebas Neue"/>
              <a:sym typeface="Bebas Neue"/>
            </a:endParaRPr>
          </a:p>
        </p:txBody>
      </p:sp>
      <p:sp>
        <p:nvSpPr>
          <p:cNvPr id="105" name="Google Shape;105;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Elon musk becoming a trillionaire</a:t>
            </a:r>
            <a:endParaRPr sz="2700" dirty="0">
              <a:solidFill>
                <a:schemeClr val="lt1"/>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Running out of money </a:t>
            </a:r>
            <a:endParaRPr sz="2700" dirty="0">
              <a:solidFill>
                <a:schemeClr val="lt1"/>
              </a:solidFill>
              <a:latin typeface="Bebas Neue"/>
              <a:ea typeface="Bebas Neue"/>
              <a:cs typeface="Bebas Neue"/>
              <a:sym typeface="Bebas Neue"/>
            </a:endParaRPr>
          </a:p>
          <a:p>
            <a:pPr marL="457200" lvl="0" indent="-520700" algn="l" rtl="0">
              <a:spcBef>
                <a:spcPts val="0"/>
              </a:spcBef>
              <a:spcAft>
                <a:spcPts val="0"/>
              </a:spcAft>
              <a:buClr>
                <a:srgbClr val="FFFF00"/>
              </a:buClr>
              <a:buSzPts val="4600"/>
              <a:buFont typeface="Bebas Neue"/>
              <a:buAutoNum type="alphaUcPeriod"/>
            </a:pPr>
            <a:r>
              <a:rPr lang="en-GB" sz="4600" dirty="0">
                <a:solidFill>
                  <a:srgbClr val="FFFF00"/>
                </a:solidFill>
                <a:latin typeface="Bebas Neue"/>
                <a:ea typeface="Bebas Neue"/>
                <a:cs typeface="Bebas Neue"/>
                <a:sym typeface="Bebas Neue"/>
              </a:rPr>
              <a:t>Inflation </a:t>
            </a:r>
            <a:endParaRPr sz="4600" dirty="0">
              <a:solidFill>
                <a:srgbClr val="FFFF00"/>
              </a:solidFill>
              <a:latin typeface="Bebas Neue"/>
              <a:ea typeface="Bebas Neue"/>
              <a:cs typeface="Bebas Neue"/>
              <a:sym typeface="Bebas Neue"/>
            </a:endParaRPr>
          </a:p>
          <a:p>
            <a:pPr marL="457200" lvl="0" indent="-400050" algn="l" rtl="0">
              <a:spcBef>
                <a:spcPts val="0"/>
              </a:spcBef>
              <a:spcAft>
                <a:spcPts val="0"/>
              </a:spcAft>
              <a:buClr>
                <a:schemeClr val="lt1"/>
              </a:buClr>
              <a:buSzPts val="2700"/>
              <a:buFont typeface="Bebas Neue"/>
              <a:buAutoNum type="alphaUcPeriod"/>
            </a:pPr>
            <a:r>
              <a:rPr lang="en-GB" sz="2700" dirty="0">
                <a:solidFill>
                  <a:schemeClr val="lt1"/>
                </a:solidFill>
                <a:latin typeface="Bebas Neue"/>
                <a:ea typeface="Bebas Neue"/>
                <a:cs typeface="Bebas Neue"/>
                <a:sym typeface="Bebas Neue"/>
              </a:rPr>
              <a:t>Digital money only from 2027</a:t>
            </a:r>
            <a:endParaRPr sz="2700" dirty="0">
              <a:solidFill>
                <a:schemeClr val="lt1"/>
              </a:solidFill>
              <a:latin typeface="Bebas Neue"/>
              <a:ea typeface="Bebas Neue"/>
              <a:cs typeface="Bebas Neue"/>
              <a:sym typeface="Bebas Neue"/>
            </a:endParaRPr>
          </a:p>
          <a:p>
            <a:pPr marL="0" lvl="0" indent="0" algn="l" rtl="0">
              <a:spcBef>
                <a:spcPts val="1200"/>
              </a:spcBef>
              <a:spcAft>
                <a:spcPts val="1200"/>
              </a:spcAft>
              <a:buNone/>
            </a:pPr>
            <a:endParaRPr dirty="0">
              <a:solidFill>
                <a:schemeClr val="lt1"/>
              </a:solidFill>
              <a:latin typeface="Bebas Neue"/>
              <a:ea typeface="Bebas Neue"/>
              <a:cs typeface="Bebas Neue"/>
              <a:sym typeface="Bebas Neue"/>
            </a:endParaRPr>
          </a:p>
        </p:txBody>
      </p:sp>
      <p:pic>
        <p:nvPicPr>
          <p:cNvPr id="106" name="Google Shape;106;p20" descr="Inflation in the UK is at its highest rate for 30 years, having risen to 5.4% in the 12 months to December.&#10;&#10;The jump in the cost of living is being driven largely by rising fuel and energy costs.&#10;&#10;Right now, prices are rising so quickly that the money people earn does not go as far, putting ​further pressure on households&#10;&#10;The BBC's consumer affairs correspondent, Colletta Smith, breaks it down.&#10;&#10;Please subscribe HERE http://bit.ly/1rbfUog&#10;&#10;#BBCNews" title="What high inflation means in the UK - BBC News">
            <a:hlinkClick r:id="rId3"/>
          </p:cNvPr>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5183400" y="1283263"/>
            <a:ext cx="3435974" cy="25769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fade">
                                      <p:cBhvr>
                                        <p:cTn id="7" dur="10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895</Words>
  <Application>Microsoft Macintosh PowerPoint</Application>
  <PresentationFormat>On-screen Show (16:9)</PresentationFormat>
  <Paragraphs>168</Paragraphs>
  <Slides>25</Slides>
  <Notes>22</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Times New Roman</vt:lpstr>
      <vt:lpstr>Bebas Neue</vt:lpstr>
      <vt:lpstr>Oswald</vt:lpstr>
      <vt:lpstr>Simple Light</vt:lpstr>
      <vt:lpstr>“Be The Change” Democracy Education Programme ©Mouth That Roars, 2022</vt:lpstr>
      <vt:lpstr>GLOBAL ISSUES</vt:lpstr>
      <vt:lpstr>PowerPoint Presentation</vt:lpstr>
      <vt:lpstr>HOW DOES ‘CLIMATE CHANGE’ AFFECT THE PLANET? </vt:lpstr>
      <vt:lpstr>HOW DOES ‘CLIMATE CHANGE’ AFFECT THE PLANET? </vt:lpstr>
      <vt:lpstr>How much of the world is paid less than $10 per day?  (Approx £8.83) </vt:lpstr>
      <vt:lpstr>How much of the world is paid less than $10 per day?  (Approx £8.83)</vt:lpstr>
      <vt:lpstr>What is happening with money around the world, that affects most people?  </vt:lpstr>
      <vt:lpstr>What else happening with money in the world that affects most people?  </vt:lpstr>
      <vt:lpstr>WHAT IS HAPPENING IN YEMEN? </vt:lpstr>
      <vt:lpstr>WHAT IS HAPPENING IN YEMEN? </vt:lpstr>
      <vt:lpstr>PowerPoint Presentation</vt:lpstr>
      <vt:lpstr>Why do you think the crisis in Yemen isn’t talked about as much as the crisis in Ukraine ? </vt:lpstr>
      <vt:lpstr>Which country takes in the highest percentage of refugees ? </vt:lpstr>
      <vt:lpstr>Which country takes in the highest percentage of refugees ? </vt:lpstr>
      <vt:lpstr>What is happening TO UYGHUR PEOPLE in china? </vt:lpstr>
      <vt:lpstr>PowerPoint Presentation</vt:lpstr>
      <vt:lpstr>WHAT IS meant by ‘THE WEST’ AND ‘THE EAST’ </vt:lpstr>
      <vt:lpstr>WHAT IS meant by ‘THE WEST’ AND ‘THE EAST’ </vt:lpstr>
      <vt:lpstr>In 2020/2021 there was a rise in billionaires, but WHAT HAVE MANY BILLIONAIRES DONE? </vt:lpstr>
      <vt:lpstr>In 2020/2021 there was a rise in billionaires, but WHAT HAVE MANY BILLIONAIRES DONE? </vt:lpstr>
      <vt:lpstr>DO YOU THINK IT’S GOOD OR BAD TO HAVE BILLIONAIRES IN THE WORLD?  DISCUSS IN GROUPS AND FEEDBACK! </vt:lpstr>
      <vt:lpstr>Can you think of a global issue that is happening in the world right now?</vt:lpstr>
      <vt:lpstr>GLOBAL ISSUES: some suggestions …</vt:lpstr>
      <vt:lpstr>Thank you for downloading our quiz!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ISSUES</dc:title>
  <dc:creator>melanie avis</dc:creator>
  <cp:lastModifiedBy>Sophia Kearney</cp:lastModifiedBy>
  <cp:revision>4</cp:revision>
  <dcterms:modified xsi:type="dcterms:W3CDTF">2023-04-26T13:10:08Z</dcterms:modified>
</cp:coreProperties>
</file>